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388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720840"/>
          </a:xfrm>
          <a:custGeom>
            <a:avLst/>
            <a:gdLst/>
            <a:ahLst/>
            <a:cxnLst/>
            <a:rect l="l" t="t" r="r" b="b"/>
            <a:pathLst>
              <a:path w="9144000" h="6720840">
                <a:moveTo>
                  <a:pt x="0" y="6720299"/>
                </a:moveTo>
                <a:lnTo>
                  <a:pt x="9143999" y="6720299"/>
                </a:lnTo>
                <a:lnTo>
                  <a:pt x="9143999" y="0"/>
                </a:lnTo>
                <a:lnTo>
                  <a:pt x="0" y="0"/>
                </a:lnTo>
                <a:lnTo>
                  <a:pt x="0" y="67202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-3" y="6720299"/>
            <a:ext cx="9144000" cy="137795"/>
          </a:xfrm>
          <a:custGeom>
            <a:avLst/>
            <a:gdLst/>
            <a:ahLst/>
            <a:cxnLst/>
            <a:rect l="l" t="t" r="r" b="b"/>
            <a:pathLst>
              <a:path w="9144000" h="137795">
                <a:moveTo>
                  <a:pt x="0" y="0"/>
                </a:moveTo>
                <a:lnTo>
                  <a:pt x="9144000" y="0"/>
                </a:lnTo>
                <a:lnTo>
                  <a:pt x="9144000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15791" y="831010"/>
            <a:ext cx="3312417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454F5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ECDC4"/>
                </a:solidFill>
                <a:latin typeface="Calibri"/>
                <a:cs typeface="Calibri"/>
              </a:defRPr>
            </a:lvl1pPr>
          </a:lstStyle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‹#›</a:t>
            </a:fld>
            <a:endParaRPr spc="40" dirty="0">
              <a:solidFill>
                <a:srgbClr val="738498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454F5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1" i="1">
                <a:solidFill>
                  <a:srgbClr val="C7F46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ECDC4"/>
                </a:solidFill>
                <a:latin typeface="Calibri"/>
                <a:cs typeface="Calibri"/>
              </a:defRPr>
            </a:lvl1pPr>
          </a:lstStyle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‹#›</a:t>
            </a:fld>
            <a:endParaRPr spc="40" dirty="0">
              <a:solidFill>
                <a:srgbClr val="73849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454F5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ECDC4"/>
                </a:solidFill>
                <a:latin typeface="Calibri"/>
                <a:cs typeface="Calibri"/>
              </a:defRPr>
            </a:lvl1pPr>
          </a:lstStyle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‹#›</a:t>
            </a:fld>
            <a:endParaRPr spc="40" dirty="0">
              <a:solidFill>
                <a:srgbClr val="73849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720840"/>
          </a:xfrm>
          <a:custGeom>
            <a:avLst/>
            <a:gdLst/>
            <a:ahLst/>
            <a:cxnLst/>
            <a:rect l="l" t="t" r="r" b="b"/>
            <a:pathLst>
              <a:path w="9144000" h="6720840">
                <a:moveTo>
                  <a:pt x="0" y="6720299"/>
                </a:moveTo>
                <a:lnTo>
                  <a:pt x="9143999" y="6720299"/>
                </a:lnTo>
                <a:lnTo>
                  <a:pt x="9143999" y="0"/>
                </a:lnTo>
                <a:lnTo>
                  <a:pt x="0" y="0"/>
                </a:lnTo>
                <a:lnTo>
                  <a:pt x="0" y="67202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-3" y="6720299"/>
            <a:ext cx="9144000" cy="137795"/>
          </a:xfrm>
          <a:custGeom>
            <a:avLst/>
            <a:gdLst/>
            <a:ahLst/>
            <a:cxnLst/>
            <a:rect l="l" t="t" r="r" b="b"/>
            <a:pathLst>
              <a:path w="9144000" h="137795">
                <a:moveTo>
                  <a:pt x="0" y="0"/>
                </a:moveTo>
                <a:lnTo>
                  <a:pt x="9144000" y="0"/>
                </a:lnTo>
                <a:lnTo>
                  <a:pt x="9144000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454F5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ECDC4"/>
                </a:solidFill>
                <a:latin typeface="Calibri"/>
                <a:cs typeface="Calibri"/>
              </a:defRPr>
            </a:lvl1pPr>
          </a:lstStyle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‹#›</a:t>
            </a:fld>
            <a:endParaRPr spc="40" dirty="0">
              <a:solidFill>
                <a:srgbClr val="738498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720840"/>
          </a:xfrm>
          <a:custGeom>
            <a:avLst/>
            <a:gdLst/>
            <a:ahLst/>
            <a:cxnLst/>
            <a:rect l="l" t="t" r="r" b="b"/>
            <a:pathLst>
              <a:path w="9144000" h="6720840">
                <a:moveTo>
                  <a:pt x="0" y="6720299"/>
                </a:moveTo>
                <a:lnTo>
                  <a:pt x="9143999" y="6720299"/>
                </a:lnTo>
                <a:lnTo>
                  <a:pt x="9143999" y="0"/>
                </a:lnTo>
                <a:lnTo>
                  <a:pt x="0" y="0"/>
                </a:lnTo>
                <a:lnTo>
                  <a:pt x="0" y="67202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-3" y="6720299"/>
            <a:ext cx="9144000" cy="137795"/>
          </a:xfrm>
          <a:custGeom>
            <a:avLst/>
            <a:gdLst/>
            <a:ahLst/>
            <a:cxnLst/>
            <a:rect l="l" t="t" r="r" b="b"/>
            <a:pathLst>
              <a:path w="9144000" h="137795">
                <a:moveTo>
                  <a:pt x="0" y="0"/>
                </a:moveTo>
                <a:lnTo>
                  <a:pt x="9144000" y="0"/>
                </a:lnTo>
                <a:lnTo>
                  <a:pt x="9144000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ECDC4"/>
                </a:solidFill>
                <a:latin typeface="Calibri"/>
                <a:cs typeface="Calibri"/>
              </a:defRPr>
            </a:lvl1pPr>
          </a:lstStyle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‹#›</a:t>
            </a:fld>
            <a:endParaRPr spc="40" dirty="0">
              <a:solidFill>
                <a:srgbClr val="738498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8185" y="293623"/>
            <a:ext cx="7707629" cy="1506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454F5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1630" y="2793823"/>
            <a:ext cx="6960739" cy="3578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1">
                <a:solidFill>
                  <a:srgbClr val="C7F46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3544" y="6517982"/>
            <a:ext cx="241934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4ECDC4"/>
                </a:solidFill>
                <a:latin typeface="Calibri"/>
                <a:cs typeface="Calibri"/>
              </a:defRPr>
            </a:lvl1pPr>
          </a:lstStyle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‹#›</a:t>
            </a:fld>
            <a:endParaRPr spc="40" dirty="0">
              <a:solidFill>
                <a:srgbClr val="73849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08124" y="5619450"/>
            <a:ext cx="2250440" cy="137795"/>
          </a:xfrm>
          <a:custGeom>
            <a:avLst/>
            <a:gdLst/>
            <a:ahLst/>
            <a:cxnLst/>
            <a:rect l="l" t="t" r="r" b="b"/>
            <a:pathLst>
              <a:path w="2250440" h="137795">
                <a:moveTo>
                  <a:pt x="0" y="0"/>
                </a:moveTo>
                <a:lnTo>
                  <a:pt x="2249999" y="0"/>
                </a:lnTo>
                <a:lnTo>
                  <a:pt x="22499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1194" y="1468337"/>
            <a:ext cx="7741920" cy="33362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83845" marR="5080" indent="-271780" algn="r">
              <a:lnSpc>
                <a:spcPct val="100699"/>
              </a:lnSpc>
              <a:spcBef>
                <a:spcPts val="70"/>
              </a:spcBef>
            </a:pPr>
            <a:r>
              <a:rPr sz="3600" spc="375" dirty="0"/>
              <a:t>Identifikasi </a:t>
            </a:r>
            <a:r>
              <a:rPr sz="3600" spc="530" dirty="0"/>
              <a:t>Lahan</a:t>
            </a:r>
            <a:r>
              <a:rPr sz="3600" spc="5" dirty="0"/>
              <a:t> </a:t>
            </a:r>
            <a:r>
              <a:rPr sz="3600" spc="355" dirty="0"/>
              <a:t>Kritis</a:t>
            </a:r>
            <a:r>
              <a:rPr sz="3600" spc="190" dirty="0"/>
              <a:t> </a:t>
            </a:r>
            <a:r>
              <a:rPr sz="3600" spc="500" dirty="0"/>
              <a:t>Sebagai </a:t>
            </a:r>
            <a:r>
              <a:rPr sz="3600" spc="245" dirty="0"/>
              <a:t> </a:t>
            </a:r>
            <a:r>
              <a:rPr sz="3600" spc="355" dirty="0"/>
              <a:t>Alternatif</a:t>
            </a:r>
            <a:r>
              <a:rPr sz="3600" spc="190" dirty="0"/>
              <a:t> </a:t>
            </a:r>
            <a:r>
              <a:rPr sz="3600" spc="440" dirty="0"/>
              <a:t>Sentra</a:t>
            </a:r>
            <a:r>
              <a:rPr sz="3600" spc="195" dirty="0"/>
              <a:t> </a:t>
            </a:r>
            <a:r>
              <a:rPr sz="3600" spc="475" dirty="0"/>
              <a:t>Produksi </a:t>
            </a:r>
            <a:r>
              <a:rPr sz="3600" spc="235" dirty="0"/>
              <a:t> </a:t>
            </a:r>
            <a:r>
              <a:rPr sz="3600" spc="530" dirty="0"/>
              <a:t>Tanaman </a:t>
            </a:r>
            <a:r>
              <a:rPr sz="3600" spc="400" dirty="0"/>
              <a:t>Hortikultura</a:t>
            </a:r>
            <a:r>
              <a:rPr sz="3600" spc="-160" dirty="0"/>
              <a:t> </a:t>
            </a:r>
            <a:r>
              <a:rPr sz="3600" spc="375" dirty="0"/>
              <a:t>di</a:t>
            </a:r>
            <a:r>
              <a:rPr sz="3600" spc="190" dirty="0"/>
              <a:t> </a:t>
            </a:r>
            <a:r>
              <a:rPr sz="3600" spc="580" dirty="0"/>
              <a:t>Jawa </a:t>
            </a:r>
            <a:r>
              <a:rPr sz="3600" spc="254" dirty="0"/>
              <a:t> </a:t>
            </a:r>
            <a:r>
              <a:rPr sz="3600" spc="545" dirty="0"/>
              <a:t>Tengah</a:t>
            </a:r>
            <a:r>
              <a:rPr sz="3600" spc="170" dirty="0"/>
              <a:t> </a:t>
            </a:r>
            <a:r>
              <a:rPr sz="3600" spc="560" dirty="0"/>
              <a:t>dengan</a:t>
            </a:r>
            <a:r>
              <a:rPr sz="3600" spc="170" dirty="0"/>
              <a:t> </a:t>
            </a:r>
            <a:r>
              <a:rPr sz="3600" spc="515" dirty="0"/>
              <a:t>Pendekatan </a:t>
            </a:r>
            <a:r>
              <a:rPr sz="3600" spc="235" dirty="0"/>
              <a:t> </a:t>
            </a:r>
            <a:r>
              <a:rPr sz="3600" i="1" spc="-110" dirty="0">
                <a:latin typeface="Verdana"/>
                <a:cs typeface="Verdana"/>
              </a:rPr>
              <a:t>Clustering </a:t>
            </a:r>
            <a:r>
              <a:rPr sz="3600" i="1" spc="-90" dirty="0">
                <a:latin typeface="Verdana"/>
                <a:cs typeface="Verdana"/>
              </a:rPr>
              <a:t>Partitioning</a:t>
            </a:r>
            <a:r>
              <a:rPr sz="3600" i="1" spc="-345" dirty="0">
                <a:latin typeface="Verdana"/>
                <a:cs typeface="Verdana"/>
              </a:rPr>
              <a:t> </a:t>
            </a:r>
            <a:r>
              <a:rPr sz="3600" i="1" spc="-100" dirty="0">
                <a:latin typeface="Verdana"/>
                <a:cs typeface="Verdana"/>
              </a:rPr>
              <a:t>Around</a:t>
            </a:r>
            <a:endParaRPr sz="36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3600" i="1" spc="-70" dirty="0">
                <a:latin typeface="Verdana"/>
                <a:cs typeface="Verdana"/>
              </a:rPr>
              <a:t>Medoid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1416" y="5792975"/>
            <a:ext cx="7519034" cy="880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65" dirty="0">
                <a:solidFill>
                  <a:srgbClr val="4ECDC4"/>
                </a:solidFill>
                <a:latin typeface="Calibri"/>
                <a:cs typeface="Calibri"/>
              </a:rPr>
              <a:t>Presented</a:t>
            </a:r>
            <a:r>
              <a:rPr sz="2800" b="1" spc="150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800" b="1" spc="385" dirty="0">
                <a:solidFill>
                  <a:srgbClr val="4ECDC4"/>
                </a:solidFill>
                <a:latin typeface="Calibri"/>
                <a:cs typeface="Calibri"/>
              </a:rPr>
              <a:t>by</a:t>
            </a:r>
            <a:r>
              <a:rPr sz="2800" b="1" spc="150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800" b="1" spc="475" dirty="0">
                <a:solidFill>
                  <a:srgbClr val="4ECDC4"/>
                </a:solidFill>
                <a:latin typeface="Calibri"/>
                <a:cs typeface="Calibri"/>
              </a:rPr>
              <a:t>Pawang</a:t>
            </a:r>
            <a:r>
              <a:rPr sz="2800" b="1" spc="155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800" b="1" spc="390" dirty="0">
                <a:solidFill>
                  <a:srgbClr val="4ECDC4"/>
                </a:solidFill>
                <a:latin typeface="Calibri"/>
                <a:cs typeface="Calibri"/>
              </a:rPr>
              <a:t>Python</a:t>
            </a:r>
            <a:r>
              <a:rPr sz="2800" b="1" spc="150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800" b="1" spc="300" dirty="0">
                <a:solidFill>
                  <a:srgbClr val="4ECDC4"/>
                </a:solidFill>
                <a:latin typeface="Calibri"/>
                <a:cs typeface="Calibri"/>
              </a:rPr>
              <a:t>Liar</a:t>
            </a:r>
            <a:r>
              <a:rPr sz="2800" b="1" spc="155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800" b="1" spc="425" dirty="0">
                <a:solidFill>
                  <a:srgbClr val="4ECDC4"/>
                </a:solidFill>
                <a:latin typeface="Calibri"/>
                <a:cs typeface="Calibri"/>
              </a:rPr>
              <a:t>Team</a:t>
            </a:r>
            <a:endParaRPr sz="2800">
              <a:latin typeface="Calibri"/>
              <a:cs typeface="Calibri"/>
            </a:endParaRPr>
          </a:p>
          <a:p>
            <a:pPr marL="2967355">
              <a:lnSpc>
                <a:spcPct val="100000"/>
              </a:lnSpc>
              <a:spcBef>
                <a:spcPts val="15"/>
              </a:spcBef>
            </a:pPr>
            <a:r>
              <a:rPr sz="2800" b="1" spc="285" dirty="0">
                <a:solidFill>
                  <a:srgbClr val="4ECDC4"/>
                </a:solidFill>
                <a:latin typeface="Calibri"/>
                <a:cs typeface="Calibri"/>
              </a:rPr>
              <a:t>Institut </a:t>
            </a:r>
            <a:r>
              <a:rPr sz="2800" b="1" spc="340" dirty="0">
                <a:solidFill>
                  <a:srgbClr val="4ECDC4"/>
                </a:solidFill>
                <a:latin typeface="Calibri"/>
                <a:cs typeface="Calibri"/>
              </a:rPr>
              <a:t>Pertanian</a:t>
            </a:r>
            <a:r>
              <a:rPr sz="2800" b="1" spc="-15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800" b="1" spc="409" dirty="0">
                <a:solidFill>
                  <a:srgbClr val="4ECDC4"/>
                </a:solidFill>
                <a:latin typeface="Calibri"/>
                <a:cs typeface="Calibri"/>
              </a:rPr>
              <a:t>Bogor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16699" y="152025"/>
            <a:ext cx="1125274" cy="1125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225" y="721335"/>
            <a:ext cx="2557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5" dirty="0"/>
              <a:t>Kami </a:t>
            </a:r>
            <a:r>
              <a:rPr spc="434" dirty="0"/>
              <a:t>akan</a:t>
            </a:r>
            <a:r>
              <a:rPr spc="-195" dirty="0"/>
              <a:t> </a:t>
            </a:r>
            <a:r>
              <a:rPr spc="-20" dirty="0"/>
              <a:t>...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10</a:t>
            </a:fld>
            <a:endParaRPr spc="40" dirty="0">
              <a:solidFill>
                <a:srgbClr val="738498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225" y="1920764"/>
            <a:ext cx="2291080" cy="2616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b="1" spc="245" dirty="0">
                <a:solidFill>
                  <a:srgbClr val="454F5B"/>
                </a:solidFill>
                <a:latin typeface="Calibri"/>
                <a:cs typeface="Calibri"/>
              </a:rPr>
              <a:t>mengidentifikasi</a:t>
            </a:r>
            <a:endParaRPr sz="2000">
              <a:latin typeface="Calibri"/>
              <a:cs typeface="Calibri"/>
            </a:endParaRPr>
          </a:p>
          <a:p>
            <a:pPr marL="12700" marR="64135">
              <a:lnSpc>
                <a:spcPct val="100000"/>
              </a:lnSpc>
              <a:spcBef>
                <a:spcPts val="600"/>
              </a:spcBef>
            </a:pPr>
            <a:r>
              <a:rPr sz="2000" spc="215" dirty="0">
                <a:solidFill>
                  <a:srgbClr val="454F5B"/>
                </a:solidFill>
                <a:latin typeface="Calibri"/>
                <a:cs typeface="Calibri"/>
              </a:rPr>
              <a:t>lahan-lahan</a:t>
            </a:r>
            <a:r>
              <a:rPr sz="2000" spc="4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45" dirty="0">
                <a:solidFill>
                  <a:srgbClr val="454F5B"/>
                </a:solidFill>
                <a:latin typeface="Calibri"/>
                <a:cs typeface="Calibri"/>
              </a:rPr>
              <a:t>kritis  </a:t>
            </a:r>
            <a:r>
              <a:rPr sz="2000" spc="190" dirty="0">
                <a:solidFill>
                  <a:srgbClr val="454F5B"/>
                </a:solidFill>
                <a:latin typeface="Calibri"/>
                <a:cs typeface="Calibri"/>
              </a:rPr>
              <a:t>di </a:t>
            </a:r>
            <a:r>
              <a:rPr sz="2000" b="1" spc="320" dirty="0">
                <a:solidFill>
                  <a:srgbClr val="454F5B"/>
                </a:solidFill>
                <a:latin typeface="Calibri"/>
                <a:cs typeface="Calibri"/>
              </a:rPr>
              <a:t>Jawa </a:t>
            </a:r>
            <a:r>
              <a:rPr sz="2000" b="1" spc="300" dirty="0">
                <a:solidFill>
                  <a:srgbClr val="454F5B"/>
                </a:solidFill>
                <a:latin typeface="Calibri"/>
                <a:cs typeface="Calibri"/>
              </a:rPr>
              <a:t>Tengah  </a:t>
            </a:r>
            <a:r>
              <a:rPr sz="2000" spc="265" dirty="0">
                <a:solidFill>
                  <a:srgbClr val="454F5B"/>
                </a:solidFill>
                <a:latin typeface="Calibri"/>
                <a:cs typeface="Calibri"/>
              </a:rPr>
              <a:t>untuk </a:t>
            </a:r>
            <a:r>
              <a:rPr sz="2000" b="1" spc="229" dirty="0">
                <a:solidFill>
                  <a:srgbClr val="454F5B"/>
                </a:solidFill>
                <a:latin typeface="Calibri"/>
                <a:cs typeface="Calibri"/>
              </a:rPr>
              <a:t>sentra  </a:t>
            </a:r>
            <a:r>
              <a:rPr sz="2000" b="1" spc="190" dirty="0">
                <a:solidFill>
                  <a:srgbClr val="454F5B"/>
                </a:solidFill>
                <a:latin typeface="Calibri"/>
                <a:cs typeface="Calibri"/>
              </a:rPr>
              <a:t>alternatif  </a:t>
            </a:r>
            <a:r>
              <a:rPr sz="2000" spc="265" dirty="0">
                <a:solidFill>
                  <a:srgbClr val="454F5B"/>
                </a:solidFill>
                <a:latin typeface="Calibri"/>
                <a:cs typeface="Calibri"/>
              </a:rPr>
              <a:t>pembudidayaan  </a:t>
            </a:r>
            <a:r>
              <a:rPr sz="2000" spc="275" dirty="0">
                <a:solidFill>
                  <a:srgbClr val="454F5B"/>
                </a:solidFill>
                <a:latin typeface="Calibri"/>
                <a:cs typeface="Calibri"/>
              </a:rPr>
              <a:t>tanaman  </a:t>
            </a:r>
            <a:r>
              <a:rPr sz="2000" b="1" spc="215" dirty="0">
                <a:solidFill>
                  <a:srgbClr val="454F5B"/>
                </a:solidFill>
                <a:latin typeface="Calibri"/>
                <a:cs typeface="Calibri"/>
              </a:rPr>
              <a:t>hortikultura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4112" y="1920764"/>
            <a:ext cx="2311400" cy="2311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b="1" spc="335" dirty="0">
                <a:solidFill>
                  <a:srgbClr val="454F5B"/>
                </a:solidFill>
                <a:latin typeface="Calibri"/>
                <a:cs typeface="Calibri"/>
              </a:rPr>
              <a:t>menggunakan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spc="265" dirty="0">
                <a:solidFill>
                  <a:srgbClr val="454F5B"/>
                </a:solidFill>
                <a:latin typeface="Calibri"/>
                <a:cs typeface="Calibri"/>
              </a:rPr>
              <a:t>metode  </a:t>
            </a:r>
            <a:r>
              <a:rPr sz="2000" i="1" spc="45" dirty="0">
                <a:solidFill>
                  <a:srgbClr val="454F5B"/>
                </a:solidFill>
                <a:latin typeface="Verdana"/>
                <a:cs typeface="Verdana"/>
              </a:rPr>
              <a:t>partitional  </a:t>
            </a:r>
            <a:r>
              <a:rPr sz="2000" i="1" spc="25" dirty="0">
                <a:solidFill>
                  <a:srgbClr val="454F5B"/>
                </a:solidFill>
                <a:latin typeface="Verdana"/>
                <a:cs typeface="Verdana"/>
              </a:rPr>
              <a:t>clustering  </a:t>
            </a:r>
            <a:r>
              <a:rPr sz="2000" spc="200" dirty="0">
                <a:solidFill>
                  <a:srgbClr val="454F5B"/>
                </a:solidFill>
                <a:latin typeface="Calibri"/>
                <a:cs typeface="Calibri"/>
              </a:rPr>
              <a:t>berbasis </a:t>
            </a:r>
            <a:r>
              <a:rPr sz="2000" i="1" spc="70" dirty="0">
                <a:solidFill>
                  <a:srgbClr val="454F5B"/>
                </a:solidFill>
                <a:latin typeface="Verdana"/>
                <a:cs typeface="Verdana"/>
              </a:rPr>
              <a:t>medoid  </a:t>
            </a:r>
            <a:r>
              <a:rPr sz="2000" spc="-45" dirty="0">
                <a:solidFill>
                  <a:srgbClr val="454F5B"/>
                </a:solidFill>
                <a:latin typeface="Calibri"/>
                <a:cs typeface="Calibri"/>
              </a:rPr>
              <a:t>(</a:t>
            </a:r>
            <a:r>
              <a:rPr sz="2000" b="1" i="1" spc="-45" dirty="0">
                <a:solidFill>
                  <a:srgbClr val="454F5B"/>
                </a:solidFill>
                <a:latin typeface="Verdana"/>
                <a:cs typeface="Verdana"/>
              </a:rPr>
              <a:t>partitioning  around</a:t>
            </a:r>
            <a:r>
              <a:rPr sz="2000" b="1" i="1" spc="-200" dirty="0">
                <a:solidFill>
                  <a:srgbClr val="454F5B"/>
                </a:solidFill>
                <a:latin typeface="Verdana"/>
                <a:cs typeface="Verdana"/>
              </a:rPr>
              <a:t> </a:t>
            </a:r>
            <a:r>
              <a:rPr sz="2000" b="1" i="1" spc="-45" dirty="0">
                <a:solidFill>
                  <a:srgbClr val="454F5B"/>
                </a:solidFill>
                <a:latin typeface="Verdana"/>
                <a:cs typeface="Verdana"/>
              </a:rPr>
              <a:t>medoids</a:t>
            </a:r>
            <a:r>
              <a:rPr sz="2000" spc="-45" dirty="0">
                <a:solidFill>
                  <a:srgbClr val="454F5B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4000" y="1920764"/>
            <a:ext cx="2479675" cy="2311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b="1" spc="285" dirty="0">
                <a:solidFill>
                  <a:srgbClr val="454F5B"/>
                </a:solidFill>
                <a:latin typeface="Calibri"/>
                <a:cs typeface="Calibri"/>
              </a:rPr>
              <a:t>menghasilkan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b="1" spc="245" dirty="0">
                <a:solidFill>
                  <a:srgbClr val="454F5B"/>
                </a:solidFill>
                <a:latin typeface="Calibri"/>
                <a:cs typeface="Calibri"/>
              </a:rPr>
              <a:t>peta </a:t>
            </a:r>
            <a:r>
              <a:rPr sz="2000" b="1" spc="260" dirty="0">
                <a:solidFill>
                  <a:srgbClr val="454F5B"/>
                </a:solidFill>
                <a:latin typeface="Calibri"/>
                <a:cs typeface="Calibri"/>
              </a:rPr>
              <a:t>tingkat  </a:t>
            </a:r>
            <a:r>
              <a:rPr sz="2000" b="1" spc="229" dirty="0">
                <a:solidFill>
                  <a:srgbClr val="454F5B"/>
                </a:solidFill>
                <a:latin typeface="Calibri"/>
                <a:cs typeface="Calibri"/>
              </a:rPr>
              <a:t>kekritisan </a:t>
            </a:r>
            <a:r>
              <a:rPr sz="2000" b="1" spc="240" dirty="0">
                <a:solidFill>
                  <a:srgbClr val="454F5B"/>
                </a:solidFill>
                <a:latin typeface="Calibri"/>
                <a:cs typeface="Calibri"/>
              </a:rPr>
              <a:t>lahan  </a:t>
            </a:r>
            <a:r>
              <a:rPr sz="2000" spc="175" dirty="0">
                <a:solidFill>
                  <a:srgbClr val="454F5B"/>
                </a:solidFill>
                <a:latin typeface="Calibri"/>
                <a:cs typeface="Calibri"/>
              </a:rPr>
              <a:t>dari</a:t>
            </a:r>
            <a:r>
              <a:rPr sz="2000" spc="1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0" dirty="0">
                <a:solidFill>
                  <a:srgbClr val="454F5B"/>
                </a:solidFill>
                <a:latin typeface="Calibri"/>
                <a:cs typeface="Calibri"/>
              </a:rPr>
              <a:t>daerah-daerah  </a:t>
            </a:r>
            <a:r>
              <a:rPr sz="2000" spc="295" dirty="0">
                <a:solidFill>
                  <a:srgbClr val="454F5B"/>
                </a:solidFill>
                <a:latin typeface="Calibri"/>
                <a:cs typeface="Calibri"/>
              </a:rPr>
              <a:t>dengan  </a:t>
            </a:r>
            <a:r>
              <a:rPr sz="2000" b="1" spc="229" dirty="0">
                <a:solidFill>
                  <a:srgbClr val="454F5B"/>
                </a:solidFill>
                <a:latin typeface="Calibri"/>
                <a:cs typeface="Calibri"/>
              </a:rPr>
              <a:t>produktivitas  </a:t>
            </a:r>
            <a:r>
              <a:rPr sz="2000" b="1" spc="240" dirty="0">
                <a:solidFill>
                  <a:srgbClr val="454F5B"/>
                </a:solidFill>
                <a:latin typeface="Calibri"/>
                <a:cs typeface="Calibri"/>
              </a:rPr>
              <a:t>lahan</a:t>
            </a:r>
            <a:r>
              <a:rPr sz="2000" b="1" spc="10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b="1" spc="265" dirty="0">
                <a:solidFill>
                  <a:srgbClr val="454F5B"/>
                </a:solidFill>
                <a:latin typeface="Calibri"/>
                <a:cs typeface="Calibri"/>
              </a:rPr>
              <a:t>tinggi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767965" cy="6858000"/>
          </a:xfrm>
          <a:custGeom>
            <a:avLst/>
            <a:gdLst/>
            <a:ahLst/>
            <a:cxnLst/>
            <a:rect l="l" t="t" r="r" b="b"/>
            <a:pathLst>
              <a:path w="2767965" h="6858000">
                <a:moveTo>
                  <a:pt x="0" y="0"/>
                </a:moveTo>
                <a:lnTo>
                  <a:pt x="2767799" y="0"/>
                </a:lnTo>
                <a:lnTo>
                  <a:pt x="27677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5262" y="1697593"/>
            <a:ext cx="68707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400" spc="-10" dirty="0">
                <a:latin typeface="Arial"/>
                <a:cs typeface="Arial"/>
              </a:rPr>
              <a:t>‘’</a:t>
            </a:r>
            <a:endParaRPr sz="9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7398" y="1848099"/>
            <a:ext cx="772795" cy="772795"/>
          </a:xfrm>
          <a:custGeom>
            <a:avLst/>
            <a:gdLst/>
            <a:ahLst/>
            <a:cxnLst/>
            <a:rect l="l" t="t" r="r" b="b"/>
            <a:pathLst>
              <a:path w="772794" h="772794">
                <a:moveTo>
                  <a:pt x="0" y="0"/>
                </a:moveTo>
                <a:lnTo>
                  <a:pt x="772200" y="0"/>
                </a:lnTo>
                <a:lnTo>
                  <a:pt x="772200" y="772199"/>
                </a:lnTo>
                <a:lnTo>
                  <a:pt x="0" y="772199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454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36100" y="1742385"/>
            <a:ext cx="3089910" cy="276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60985">
              <a:lnSpc>
                <a:spcPct val="99800"/>
              </a:lnSpc>
              <a:spcBef>
                <a:spcPts val="105"/>
              </a:spcBef>
            </a:pPr>
            <a:r>
              <a:rPr sz="3000" b="1" spc="395" dirty="0">
                <a:solidFill>
                  <a:srgbClr val="454F5B"/>
                </a:solidFill>
                <a:latin typeface="Calibri"/>
                <a:cs typeface="Calibri"/>
              </a:rPr>
              <a:t>Bermanfaat  </a:t>
            </a:r>
            <a:r>
              <a:rPr sz="3000" b="1" spc="400" dirty="0">
                <a:solidFill>
                  <a:srgbClr val="454F5B"/>
                </a:solidFill>
                <a:latin typeface="Calibri"/>
                <a:cs typeface="Calibri"/>
              </a:rPr>
              <a:t>sebagai  </a:t>
            </a:r>
            <a:r>
              <a:rPr sz="3000" spc="395" dirty="0">
                <a:solidFill>
                  <a:srgbClr val="454F5B"/>
                </a:solidFill>
                <a:latin typeface="Calibri"/>
                <a:cs typeface="Calibri"/>
              </a:rPr>
              <a:t>acuan untuk  </a:t>
            </a:r>
            <a:r>
              <a:rPr sz="3000" b="1" spc="430" dirty="0">
                <a:solidFill>
                  <a:srgbClr val="454F5B"/>
                </a:solidFill>
                <a:latin typeface="Calibri"/>
                <a:cs typeface="Calibri"/>
              </a:rPr>
              <a:t>memanfaatka</a:t>
            </a:r>
            <a:endParaRPr sz="3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3000" b="1" spc="459" dirty="0">
                <a:solidFill>
                  <a:srgbClr val="454F5B"/>
                </a:solidFill>
                <a:latin typeface="Calibri"/>
                <a:cs typeface="Calibri"/>
              </a:rPr>
              <a:t>n </a:t>
            </a:r>
            <a:r>
              <a:rPr sz="3000" b="1" spc="365" dirty="0">
                <a:solidFill>
                  <a:srgbClr val="454F5B"/>
                </a:solidFill>
                <a:latin typeface="Calibri"/>
                <a:cs typeface="Calibri"/>
              </a:rPr>
              <a:t>lahan </a:t>
            </a:r>
            <a:r>
              <a:rPr sz="3000" b="1" spc="290" dirty="0">
                <a:solidFill>
                  <a:srgbClr val="454F5B"/>
                </a:solidFill>
                <a:latin typeface="Calibri"/>
                <a:cs typeface="Calibri"/>
              </a:rPr>
              <a:t>kritis</a:t>
            </a:r>
            <a:r>
              <a:rPr sz="3000" b="1" spc="-44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3000" spc="285" dirty="0">
                <a:solidFill>
                  <a:srgbClr val="454F5B"/>
                </a:solidFill>
                <a:latin typeface="Calibri"/>
                <a:cs typeface="Calibri"/>
              </a:rPr>
              <a:t>di  </a:t>
            </a:r>
            <a:r>
              <a:rPr sz="3000" spc="425" dirty="0">
                <a:solidFill>
                  <a:srgbClr val="454F5B"/>
                </a:solidFill>
                <a:latin typeface="Calibri"/>
                <a:cs typeface="Calibri"/>
              </a:rPr>
              <a:t>Jawa</a:t>
            </a:r>
            <a:r>
              <a:rPr sz="3000" spc="9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3000" spc="409" dirty="0">
                <a:solidFill>
                  <a:srgbClr val="454F5B"/>
                </a:solidFill>
                <a:latin typeface="Calibri"/>
                <a:cs typeface="Calibri"/>
              </a:rPr>
              <a:t>Tengah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11</a:t>
            </a:fld>
            <a:endParaRPr spc="40" dirty="0">
              <a:solidFill>
                <a:srgbClr val="73849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225" y="721335"/>
            <a:ext cx="165353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5" dirty="0"/>
              <a:t>Batasan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12</a:t>
            </a:fld>
            <a:endParaRPr spc="40" dirty="0">
              <a:solidFill>
                <a:srgbClr val="738498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8737" y="1996964"/>
            <a:ext cx="2319020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4050">
              <a:lnSpc>
                <a:spcPct val="100000"/>
              </a:lnSpc>
              <a:spcBef>
                <a:spcPts val="100"/>
              </a:spcBef>
            </a:pPr>
            <a:r>
              <a:rPr sz="2000" b="1" spc="265" dirty="0">
                <a:solidFill>
                  <a:srgbClr val="454F5B"/>
                </a:solidFill>
                <a:latin typeface="Calibri"/>
                <a:cs typeface="Calibri"/>
              </a:rPr>
              <a:t>Data</a:t>
            </a:r>
            <a:r>
              <a:rPr sz="2000" b="1" spc="2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b="1" spc="229" dirty="0">
                <a:solidFill>
                  <a:srgbClr val="454F5B"/>
                </a:solidFill>
                <a:latin typeface="Calibri"/>
                <a:cs typeface="Calibri"/>
              </a:rPr>
              <a:t>Spasial  </a:t>
            </a:r>
            <a:r>
              <a:rPr sz="2000" b="1" spc="290" dirty="0">
                <a:solidFill>
                  <a:srgbClr val="454F5B"/>
                </a:solidFill>
                <a:latin typeface="Calibri"/>
                <a:cs typeface="Calibri"/>
              </a:rPr>
              <a:t>Lahan</a:t>
            </a:r>
            <a:r>
              <a:rPr sz="2000" b="1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b="1" spc="195" dirty="0">
                <a:solidFill>
                  <a:srgbClr val="454F5B"/>
                </a:solidFill>
                <a:latin typeface="Calibri"/>
                <a:cs typeface="Calibri"/>
              </a:rPr>
              <a:t>Kritis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spc="254" dirty="0">
                <a:solidFill>
                  <a:srgbClr val="454F5B"/>
                </a:solidFill>
                <a:latin typeface="Calibri"/>
                <a:cs typeface="Calibri"/>
              </a:rPr>
              <a:t>Pulau </a:t>
            </a:r>
            <a:r>
              <a:rPr sz="2000" spc="280" dirty="0">
                <a:solidFill>
                  <a:srgbClr val="454F5B"/>
                </a:solidFill>
                <a:latin typeface="Calibri"/>
                <a:cs typeface="Calibri"/>
              </a:rPr>
              <a:t>Jawa</a:t>
            </a:r>
            <a:r>
              <a:rPr sz="2000" spc="-1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50" dirty="0">
                <a:solidFill>
                  <a:srgbClr val="454F5B"/>
                </a:solidFill>
                <a:latin typeface="Calibri"/>
                <a:cs typeface="Calibri"/>
              </a:rPr>
              <a:t>tahun  </a:t>
            </a:r>
            <a:r>
              <a:rPr sz="2000" spc="35" dirty="0">
                <a:solidFill>
                  <a:srgbClr val="454F5B"/>
                </a:solidFill>
                <a:latin typeface="Calibri"/>
                <a:cs typeface="Calibri"/>
              </a:rPr>
              <a:t>2015, </a:t>
            </a:r>
            <a:r>
              <a:rPr sz="2000" spc="195" dirty="0">
                <a:solidFill>
                  <a:srgbClr val="454F5B"/>
                </a:solidFill>
                <a:latin typeface="Calibri"/>
                <a:cs typeface="Calibri"/>
              </a:rPr>
              <a:t>oleh </a:t>
            </a:r>
            <a:r>
              <a:rPr sz="2000" spc="240" dirty="0">
                <a:solidFill>
                  <a:srgbClr val="454F5B"/>
                </a:solidFill>
                <a:latin typeface="Calibri"/>
                <a:cs typeface="Calibri"/>
              </a:rPr>
              <a:t>Satu  </a:t>
            </a:r>
            <a:r>
              <a:rPr sz="2000" spc="250" dirty="0">
                <a:solidFill>
                  <a:srgbClr val="454F5B"/>
                </a:solidFill>
                <a:latin typeface="Calibri"/>
                <a:cs typeface="Calibri"/>
              </a:rPr>
              <a:t>Data </a:t>
            </a:r>
            <a:r>
              <a:rPr sz="2000" spc="210" dirty="0">
                <a:solidFill>
                  <a:srgbClr val="454F5B"/>
                </a:solidFill>
                <a:latin typeface="Calibri"/>
                <a:cs typeface="Calibri"/>
              </a:rPr>
              <a:t>Indonesia </a:t>
            </a:r>
            <a:r>
              <a:rPr sz="2000" spc="150" dirty="0">
                <a:solidFill>
                  <a:srgbClr val="454F5B"/>
                </a:solidFill>
                <a:latin typeface="Calibri"/>
                <a:cs typeface="Calibri"/>
              </a:rPr>
              <a:t>-  </a:t>
            </a:r>
            <a:r>
              <a:rPr sz="2000" spc="370" dirty="0">
                <a:solidFill>
                  <a:srgbClr val="454F5B"/>
                </a:solidFill>
                <a:latin typeface="Calibri"/>
                <a:cs typeface="Calibri"/>
              </a:rPr>
              <a:t>KLHK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5038" y="1996964"/>
            <a:ext cx="2121535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3530">
              <a:lnSpc>
                <a:spcPct val="100000"/>
              </a:lnSpc>
              <a:spcBef>
                <a:spcPts val="100"/>
              </a:spcBef>
            </a:pPr>
            <a:r>
              <a:rPr sz="2000" b="1" spc="265" dirty="0">
                <a:solidFill>
                  <a:srgbClr val="454F5B"/>
                </a:solidFill>
                <a:latin typeface="Calibri"/>
                <a:cs typeface="Calibri"/>
              </a:rPr>
              <a:t>Data  </a:t>
            </a:r>
            <a:r>
              <a:rPr sz="2000" b="1" spc="235" dirty="0">
                <a:solidFill>
                  <a:srgbClr val="454F5B"/>
                </a:solidFill>
                <a:latin typeface="Calibri"/>
                <a:cs typeface="Calibri"/>
              </a:rPr>
              <a:t>Produktivitas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spc="185" dirty="0">
                <a:solidFill>
                  <a:srgbClr val="454F5B"/>
                </a:solidFill>
                <a:latin typeface="Calibri"/>
                <a:cs typeface="Calibri"/>
              </a:rPr>
              <a:t>hortikultura  </a:t>
            </a:r>
            <a:r>
              <a:rPr sz="2000" spc="215" dirty="0">
                <a:solidFill>
                  <a:srgbClr val="454F5B"/>
                </a:solidFill>
                <a:latin typeface="Calibri"/>
                <a:cs typeface="Calibri"/>
              </a:rPr>
              <a:t>sayuran </a:t>
            </a:r>
            <a:r>
              <a:rPr sz="2000" spc="275" dirty="0">
                <a:solidFill>
                  <a:srgbClr val="454F5B"/>
                </a:solidFill>
                <a:latin typeface="Calibri"/>
                <a:cs typeface="Calibri"/>
              </a:rPr>
              <a:t>dan  </a:t>
            </a:r>
            <a:r>
              <a:rPr sz="2000" spc="265" dirty="0">
                <a:solidFill>
                  <a:srgbClr val="454F5B"/>
                </a:solidFill>
                <a:latin typeface="Calibri"/>
                <a:cs typeface="Calibri"/>
              </a:rPr>
              <a:t>buah-buahan  </a:t>
            </a:r>
            <a:r>
              <a:rPr sz="2000" spc="285" dirty="0">
                <a:solidFill>
                  <a:srgbClr val="454F5B"/>
                </a:solidFill>
                <a:latin typeface="Calibri"/>
                <a:cs typeface="Calibri"/>
              </a:rPr>
              <a:t>semusim</a:t>
            </a:r>
            <a:r>
              <a:rPr sz="2000" spc="3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95" dirty="0">
                <a:solidFill>
                  <a:srgbClr val="454F5B"/>
                </a:solidFill>
                <a:latin typeface="Calibri"/>
                <a:cs typeface="Calibri"/>
              </a:rPr>
              <a:t>tahun,  oleh </a:t>
            </a:r>
            <a:r>
              <a:rPr sz="2000" spc="375" dirty="0">
                <a:solidFill>
                  <a:srgbClr val="454F5B"/>
                </a:solidFill>
                <a:latin typeface="Calibri"/>
                <a:cs typeface="Calibri"/>
              </a:rPr>
              <a:t>BPS</a:t>
            </a:r>
            <a:r>
              <a:rPr sz="2000" spc="-11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75" dirty="0">
                <a:solidFill>
                  <a:srgbClr val="454F5B"/>
                </a:solidFill>
                <a:latin typeface="Calibri"/>
                <a:cs typeface="Calibri"/>
              </a:rPr>
              <a:t>Jateng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2425" y="1996964"/>
            <a:ext cx="227965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6680">
              <a:lnSpc>
                <a:spcPct val="100000"/>
              </a:lnSpc>
              <a:spcBef>
                <a:spcPts val="100"/>
              </a:spcBef>
            </a:pPr>
            <a:r>
              <a:rPr sz="2000" b="1" spc="265" dirty="0">
                <a:solidFill>
                  <a:srgbClr val="454F5B"/>
                </a:solidFill>
                <a:latin typeface="Calibri"/>
                <a:cs typeface="Calibri"/>
              </a:rPr>
              <a:t>Data Batas</a:t>
            </a:r>
            <a:r>
              <a:rPr sz="2000" b="1" spc="-12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b="1" spc="260" dirty="0">
                <a:solidFill>
                  <a:srgbClr val="454F5B"/>
                </a:solidFill>
                <a:latin typeface="Calibri"/>
                <a:cs typeface="Calibri"/>
              </a:rPr>
              <a:t>Kota  </a:t>
            </a:r>
            <a:r>
              <a:rPr sz="2000" b="1" spc="285" dirty="0">
                <a:solidFill>
                  <a:srgbClr val="454F5B"/>
                </a:solidFill>
                <a:latin typeface="Calibri"/>
                <a:cs typeface="Calibri"/>
              </a:rPr>
              <a:t>dan</a:t>
            </a:r>
            <a:r>
              <a:rPr sz="2000" b="1" spc="7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b="1" spc="280" dirty="0">
                <a:solidFill>
                  <a:srgbClr val="454F5B"/>
                </a:solidFill>
                <a:latin typeface="Calibri"/>
                <a:cs typeface="Calibri"/>
              </a:rPr>
              <a:t>Kabupaten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spc="254" dirty="0">
                <a:solidFill>
                  <a:srgbClr val="454F5B"/>
                </a:solidFill>
                <a:latin typeface="Calibri"/>
                <a:cs typeface="Calibri"/>
              </a:rPr>
              <a:t>Pulau </a:t>
            </a:r>
            <a:r>
              <a:rPr sz="2000" spc="210" dirty="0">
                <a:solidFill>
                  <a:srgbClr val="454F5B"/>
                </a:solidFill>
                <a:latin typeface="Calibri"/>
                <a:cs typeface="Calibri"/>
              </a:rPr>
              <a:t>Jawa, </a:t>
            </a:r>
            <a:r>
              <a:rPr sz="2000" spc="195" dirty="0">
                <a:solidFill>
                  <a:srgbClr val="454F5B"/>
                </a:solidFill>
                <a:latin typeface="Calibri"/>
                <a:cs typeface="Calibri"/>
              </a:rPr>
              <a:t>oleh  </a:t>
            </a:r>
            <a:r>
              <a:rPr sz="2000" spc="220" dirty="0">
                <a:solidFill>
                  <a:srgbClr val="454F5B"/>
                </a:solidFill>
                <a:latin typeface="Calibri"/>
                <a:cs typeface="Calibri"/>
              </a:rPr>
              <a:t>Bakosurtanal</a:t>
            </a:r>
            <a:r>
              <a:rPr sz="2000" spc="3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75" dirty="0">
                <a:solidFill>
                  <a:srgbClr val="454F5B"/>
                </a:solidFill>
                <a:latin typeface="Calibri"/>
                <a:cs typeface="Calibri"/>
              </a:rPr>
              <a:t>dan  </a:t>
            </a:r>
            <a:r>
              <a:rPr sz="2000" spc="265" dirty="0">
                <a:solidFill>
                  <a:srgbClr val="454F5B"/>
                </a:solidFill>
                <a:latin typeface="Calibri"/>
                <a:cs typeface="Calibri"/>
              </a:rPr>
              <a:t>BIG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800" y="0"/>
            <a:ext cx="635" cy="6858000"/>
          </a:xfrm>
          <a:custGeom>
            <a:avLst/>
            <a:gdLst/>
            <a:ahLst/>
            <a:cxnLst/>
            <a:rect l="l" t="t" r="r" b="b"/>
            <a:pathLst>
              <a:path w="634" h="6858000">
                <a:moveTo>
                  <a:pt x="0" y="6857999"/>
                </a:moveTo>
                <a:lnTo>
                  <a:pt x="199" y="6857999"/>
                </a:lnTo>
                <a:lnTo>
                  <a:pt x="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680710" cy="6858000"/>
          </a:xfrm>
          <a:custGeom>
            <a:avLst/>
            <a:gdLst/>
            <a:ahLst/>
            <a:cxnLst/>
            <a:rect l="l" t="t" r="r" b="b"/>
            <a:pathLst>
              <a:path w="5680710" h="6858000">
                <a:moveTo>
                  <a:pt x="0" y="6857999"/>
                </a:moveTo>
                <a:lnTo>
                  <a:pt x="5680599" y="6857999"/>
                </a:lnTo>
                <a:lnTo>
                  <a:pt x="56805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0599" y="0"/>
            <a:ext cx="3463290" cy="6858000"/>
          </a:xfrm>
          <a:custGeom>
            <a:avLst/>
            <a:gdLst/>
            <a:ahLst/>
            <a:cxnLst/>
            <a:rect l="l" t="t" r="r" b="b"/>
            <a:pathLst>
              <a:path w="3463290" h="6858000">
                <a:moveTo>
                  <a:pt x="0" y="0"/>
                </a:moveTo>
                <a:lnTo>
                  <a:pt x="3463199" y="0"/>
                </a:lnTo>
                <a:lnTo>
                  <a:pt x="34631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7033" y="2957448"/>
            <a:ext cx="4114800" cy="3361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sz="2200" spc="325" dirty="0">
                <a:solidFill>
                  <a:srgbClr val="FFFFFF"/>
                </a:solidFill>
                <a:latin typeface="Calibri"/>
                <a:cs typeface="Calibri"/>
              </a:rPr>
              <a:t>Lingkungan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355" dirty="0">
                <a:solidFill>
                  <a:srgbClr val="FFFFFF"/>
                </a:solidFill>
                <a:latin typeface="Calibri"/>
                <a:cs typeface="Calibri"/>
              </a:rPr>
              <a:t>Pengembangan</a:t>
            </a:r>
            <a:endParaRPr sz="2200">
              <a:latin typeface="Calibri"/>
              <a:cs typeface="Calibri"/>
            </a:endParaRPr>
          </a:p>
          <a:p>
            <a:pPr marL="1104265" marR="5080" indent="1903730" algn="r">
              <a:lnSpc>
                <a:spcPts val="2630"/>
              </a:lnSpc>
              <a:spcBef>
                <a:spcPts val="85"/>
              </a:spcBef>
            </a:pPr>
            <a:r>
              <a:rPr sz="2200" spc="215" dirty="0">
                <a:solidFill>
                  <a:srgbClr val="FFFFFF"/>
                </a:solidFill>
                <a:latin typeface="Calibri"/>
                <a:cs typeface="Calibri"/>
              </a:rPr>
              <a:t>Dataset  </a:t>
            </a:r>
            <a:r>
              <a:rPr sz="2200" spc="260" dirty="0">
                <a:solidFill>
                  <a:srgbClr val="FFFFFF"/>
                </a:solidFill>
                <a:latin typeface="Calibri"/>
                <a:cs typeface="Calibri"/>
              </a:rPr>
              <a:t>Desain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65" dirty="0">
                <a:solidFill>
                  <a:srgbClr val="FFFFFF"/>
                </a:solidFill>
                <a:latin typeface="Calibri"/>
                <a:cs typeface="Calibri"/>
              </a:rPr>
              <a:t>Implementasi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0" dirty="0">
                <a:solidFill>
                  <a:srgbClr val="FFFFFF"/>
                </a:solidFill>
                <a:latin typeface="Calibri"/>
                <a:cs typeface="Calibri"/>
              </a:rPr>
              <a:t>Eksplorasi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7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5" dirty="0">
                <a:solidFill>
                  <a:srgbClr val="FFFFFF"/>
                </a:solidFill>
                <a:latin typeface="Calibri"/>
                <a:cs typeface="Calibri"/>
              </a:rPr>
              <a:t>Standardisasi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10" dirty="0">
                <a:solidFill>
                  <a:srgbClr val="FFFFFF"/>
                </a:solidFill>
                <a:latin typeface="Calibri"/>
                <a:cs typeface="Calibri"/>
              </a:rPr>
              <a:t>Fitur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515"/>
              </a:lnSpc>
            </a:pPr>
            <a:r>
              <a:rPr sz="2200" spc="320" dirty="0">
                <a:solidFill>
                  <a:srgbClr val="FFFFFF"/>
                </a:solidFill>
                <a:latin typeface="Calibri"/>
                <a:cs typeface="Calibri"/>
              </a:rPr>
              <a:t>PAM</a:t>
            </a:r>
            <a:endParaRPr sz="2200">
              <a:latin typeface="Calibri"/>
              <a:cs typeface="Calibri"/>
            </a:endParaRPr>
          </a:p>
          <a:p>
            <a:pPr marL="1135380" marR="5080" indent="1358900" algn="r">
              <a:lnSpc>
                <a:spcPts val="2630"/>
              </a:lnSpc>
              <a:spcBef>
                <a:spcPts val="90"/>
              </a:spcBef>
            </a:pPr>
            <a:r>
              <a:rPr sz="2200" spc="160" dirty="0">
                <a:solidFill>
                  <a:srgbClr val="FFFFFF"/>
                </a:solidFill>
                <a:latin typeface="Calibri"/>
                <a:cs typeface="Calibri"/>
              </a:rPr>
              <a:t>Uji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75" dirty="0">
                <a:solidFill>
                  <a:srgbClr val="FFFFFF"/>
                </a:solidFill>
                <a:latin typeface="Calibri"/>
                <a:cs typeface="Calibri"/>
              </a:rPr>
              <a:t>Hopkins </a:t>
            </a: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9" dirty="0">
                <a:solidFill>
                  <a:srgbClr val="FFFFFF"/>
                </a:solidFill>
                <a:latin typeface="Calibri"/>
                <a:cs typeface="Calibri"/>
              </a:rPr>
              <a:t>Metode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80" dirty="0">
                <a:solidFill>
                  <a:srgbClr val="FFFFFF"/>
                </a:solidFill>
                <a:latin typeface="Calibri"/>
                <a:cs typeface="Calibri"/>
              </a:rPr>
              <a:t>Elbow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5" dirty="0">
                <a:solidFill>
                  <a:srgbClr val="FFFFFF"/>
                </a:solidFill>
                <a:latin typeface="Calibri"/>
                <a:cs typeface="Calibri"/>
              </a:rPr>
              <a:t>Clustering  </a:t>
            </a:r>
            <a:r>
              <a:rPr sz="2200" spc="350" dirty="0">
                <a:solidFill>
                  <a:srgbClr val="FFFFFF"/>
                </a:solidFill>
                <a:latin typeface="Calibri"/>
                <a:cs typeface="Calibri"/>
              </a:rPr>
              <a:t>Penggabungan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7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13</a:t>
            </a:fld>
            <a:endParaRPr spc="40" dirty="0">
              <a:solidFill>
                <a:srgbClr val="738498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14050" y="766892"/>
            <a:ext cx="3216910" cy="222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300"/>
              </a:lnSpc>
              <a:spcBef>
                <a:spcPts val="100"/>
              </a:spcBef>
            </a:pPr>
            <a:r>
              <a:rPr sz="4000" spc="459" dirty="0">
                <a:solidFill>
                  <a:srgbClr val="738498"/>
                </a:solidFill>
              </a:rPr>
              <a:t>Metode</a:t>
            </a:r>
            <a:r>
              <a:rPr sz="4000" spc="160" dirty="0">
                <a:solidFill>
                  <a:srgbClr val="738498"/>
                </a:solidFill>
              </a:rPr>
              <a:t> </a:t>
            </a:r>
            <a:r>
              <a:rPr sz="4000" spc="575" dirty="0">
                <a:solidFill>
                  <a:srgbClr val="738498"/>
                </a:solidFill>
              </a:rPr>
              <a:t>dan  </a:t>
            </a:r>
            <a:r>
              <a:rPr sz="4000" spc="545" dirty="0">
                <a:solidFill>
                  <a:srgbClr val="738498"/>
                </a:solidFill>
              </a:rPr>
              <a:t>Tahapan  </a:t>
            </a:r>
            <a:r>
              <a:rPr sz="4000" spc="455" dirty="0">
                <a:solidFill>
                  <a:srgbClr val="738498"/>
                </a:solidFill>
              </a:rPr>
              <a:t>Penelitian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225" y="721235"/>
            <a:ext cx="5765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80" dirty="0"/>
              <a:t>Lingkungan</a:t>
            </a:r>
            <a:r>
              <a:rPr spc="105" dirty="0"/>
              <a:t> </a:t>
            </a:r>
            <a:r>
              <a:rPr spc="500" dirty="0"/>
              <a:t>Pengembangan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14</a:t>
            </a:fld>
            <a:endParaRPr spc="40" dirty="0">
              <a:solidFill>
                <a:srgbClr val="738498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425" y="2058433"/>
            <a:ext cx="7025640" cy="4009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007485" algn="ctr">
              <a:lnSpc>
                <a:spcPts val="2875"/>
              </a:lnSpc>
              <a:spcBef>
                <a:spcPts val="100"/>
              </a:spcBef>
              <a:tabLst>
                <a:tab pos="380365" algn="l"/>
              </a:tabLst>
            </a:pPr>
            <a:r>
              <a:rPr sz="240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400" spc="310" dirty="0">
                <a:solidFill>
                  <a:srgbClr val="454F5B"/>
                </a:solidFill>
                <a:latin typeface="Calibri"/>
                <a:cs typeface="Calibri"/>
              </a:rPr>
              <a:t>Perangkat</a:t>
            </a:r>
            <a:r>
              <a:rPr sz="2400" spc="1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454F5B"/>
                </a:solidFill>
                <a:latin typeface="Calibri"/>
                <a:cs typeface="Calibri"/>
              </a:rPr>
              <a:t>Keras:</a:t>
            </a:r>
            <a:endParaRPr sz="2400">
              <a:latin typeface="Calibri"/>
              <a:cs typeface="Calibri"/>
            </a:endParaRPr>
          </a:p>
          <a:p>
            <a:pPr marL="850900" indent="-381000">
              <a:lnSpc>
                <a:spcPts val="2395"/>
              </a:lnSpc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165" dirty="0">
                <a:solidFill>
                  <a:srgbClr val="454F5B"/>
                </a:solidFill>
                <a:latin typeface="Calibri"/>
                <a:cs typeface="Calibri"/>
              </a:rPr>
              <a:t>Prosesor: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65" dirty="0">
                <a:solidFill>
                  <a:srgbClr val="454F5B"/>
                </a:solidFill>
                <a:latin typeface="Calibri"/>
                <a:cs typeface="Calibri"/>
              </a:rPr>
              <a:t>Intel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0" dirty="0">
                <a:solidFill>
                  <a:srgbClr val="454F5B"/>
                </a:solidFill>
                <a:latin typeface="Calibri"/>
                <a:cs typeface="Calibri"/>
              </a:rPr>
              <a:t>Core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9" dirty="0">
                <a:solidFill>
                  <a:srgbClr val="454F5B"/>
                </a:solidFill>
                <a:latin typeface="Calibri"/>
                <a:cs typeface="Calibri"/>
              </a:rPr>
              <a:t>I7-7700HQ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454F5B"/>
                </a:solidFill>
                <a:latin typeface="Calibri"/>
                <a:cs typeface="Calibri"/>
              </a:rPr>
              <a:t>2.80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95" dirty="0">
                <a:solidFill>
                  <a:srgbClr val="454F5B"/>
                </a:solidFill>
                <a:latin typeface="Calibri"/>
                <a:cs typeface="Calibri"/>
              </a:rPr>
              <a:t>GHz</a:t>
            </a:r>
            <a:endParaRPr sz="2000">
              <a:latin typeface="Calibri"/>
              <a:cs typeface="Calibri"/>
            </a:endParaRPr>
          </a:p>
          <a:p>
            <a:pPr marL="850900" indent="-381000">
              <a:lnSpc>
                <a:spcPct val="100000"/>
              </a:lnSpc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170" dirty="0">
                <a:solidFill>
                  <a:srgbClr val="454F5B"/>
                </a:solidFill>
                <a:latin typeface="Calibri"/>
                <a:cs typeface="Calibri"/>
              </a:rPr>
              <a:t>Memori: </a:t>
            </a:r>
            <a:r>
              <a:rPr sz="2000" spc="260" dirty="0">
                <a:solidFill>
                  <a:srgbClr val="454F5B"/>
                </a:solidFill>
                <a:latin typeface="Calibri"/>
                <a:cs typeface="Calibri"/>
              </a:rPr>
              <a:t>8</a:t>
            </a:r>
            <a:r>
              <a:rPr sz="2000" spc="-3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350" dirty="0">
                <a:solidFill>
                  <a:srgbClr val="454F5B"/>
                </a:solidFill>
                <a:latin typeface="Calibri"/>
                <a:cs typeface="Calibri"/>
              </a:rPr>
              <a:t>GB</a:t>
            </a:r>
            <a:endParaRPr sz="2000">
              <a:latin typeface="Calibri"/>
              <a:cs typeface="Calibri"/>
            </a:endParaRPr>
          </a:p>
          <a:p>
            <a:pPr marL="850900" indent="-381000">
              <a:lnSpc>
                <a:spcPct val="100000"/>
              </a:lnSpc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175" dirty="0">
                <a:solidFill>
                  <a:srgbClr val="454F5B"/>
                </a:solidFill>
                <a:latin typeface="Calibri"/>
                <a:cs typeface="Calibri"/>
              </a:rPr>
              <a:t>VGA: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45" dirty="0">
                <a:solidFill>
                  <a:srgbClr val="454F5B"/>
                </a:solidFill>
                <a:latin typeface="Calibri"/>
                <a:cs typeface="Calibri"/>
              </a:rPr>
              <a:t>NVIDIA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9" dirty="0">
                <a:solidFill>
                  <a:srgbClr val="454F5B"/>
                </a:solidFill>
                <a:latin typeface="Calibri"/>
                <a:cs typeface="Calibri"/>
              </a:rPr>
              <a:t>GeForce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40" dirty="0">
                <a:solidFill>
                  <a:srgbClr val="454F5B"/>
                </a:solidFill>
                <a:latin typeface="Calibri"/>
                <a:cs typeface="Calibri"/>
              </a:rPr>
              <a:t>GTX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454F5B"/>
                </a:solidFill>
                <a:latin typeface="Calibri"/>
                <a:cs typeface="Calibri"/>
              </a:rPr>
              <a:t>1050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454F5B"/>
                </a:solidFill>
                <a:latin typeface="Calibri"/>
                <a:cs typeface="Calibri"/>
              </a:rPr>
              <a:t>Ti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C7F464"/>
              </a:buClr>
              <a:buFont typeface="Calibri"/>
              <a:buChar char="□"/>
            </a:pPr>
            <a:endParaRPr sz="3500">
              <a:latin typeface="Times New Roman"/>
              <a:cs typeface="Times New Roman"/>
            </a:endParaRPr>
          </a:p>
          <a:p>
            <a:pPr marR="3970020" algn="ctr">
              <a:lnSpc>
                <a:spcPts val="2875"/>
              </a:lnSpc>
              <a:spcBef>
                <a:spcPts val="5"/>
              </a:spcBef>
              <a:tabLst>
                <a:tab pos="380365" algn="l"/>
              </a:tabLst>
            </a:pPr>
            <a:r>
              <a:rPr sz="240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400" spc="310" dirty="0">
                <a:solidFill>
                  <a:srgbClr val="454F5B"/>
                </a:solidFill>
                <a:latin typeface="Calibri"/>
                <a:cs typeface="Calibri"/>
              </a:rPr>
              <a:t>Perangkat</a:t>
            </a:r>
            <a:r>
              <a:rPr sz="2400" spc="2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345" dirty="0">
                <a:solidFill>
                  <a:srgbClr val="454F5B"/>
                </a:solidFill>
                <a:latin typeface="Calibri"/>
                <a:cs typeface="Calibri"/>
              </a:rPr>
              <a:t>Lunak</a:t>
            </a:r>
            <a:endParaRPr sz="2400">
              <a:latin typeface="Calibri"/>
              <a:cs typeface="Calibri"/>
            </a:endParaRPr>
          </a:p>
          <a:p>
            <a:pPr marL="850900" indent="-381000">
              <a:lnSpc>
                <a:spcPts val="2395"/>
              </a:lnSpc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240" dirty="0">
                <a:solidFill>
                  <a:srgbClr val="454F5B"/>
                </a:solidFill>
                <a:latin typeface="Calibri"/>
                <a:cs typeface="Calibri"/>
              </a:rPr>
              <a:t>Sistem </a:t>
            </a:r>
            <a:r>
              <a:rPr sz="2000" spc="185" dirty="0">
                <a:solidFill>
                  <a:srgbClr val="454F5B"/>
                </a:solidFill>
                <a:latin typeface="Calibri"/>
                <a:cs typeface="Calibri"/>
              </a:rPr>
              <a:t>operasi </a:t>
            </a:r>
            <a:r>
              <a:rPr sz="2000" spc="160" dirty="0">
                <a:solidFill>
                  <a:srgbClr val="454F5B"/>
                </a:solidFill>
                <a:latin typeface="Calibri"/>
                <a:cs typeface="Calibri"/>
              </a:rPr>
              <a:t>Microsoft </a:t>
            </a:r>
            <a:r>
              <a:rPr sz="2000" spc="260" dirty="0">
                <a:solidFill>
                  <a:srgbClr val="454F5B"/>
                </a:solidFill>
                <a:latin typeface="Calibri"/>
                <a:cs typeface="Calibri"/>
              </a:rPr>
              <a:t>Windows</a:t>
            </a:r>
            <a:r>
              <a:rPr sz="2000" spc="-229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54F5B"/>
                </a:solidFill>
                <a:latin typeface="Calibri"/>
                <a:cs typeface="Calibri"/>
              </a:rPr>
              <a:t>10 </a:t>
            </a:r>
            <a:r>
              <a:rPr sz="2000" spc="175" dirty="0">
                <a:solidFill>
                  <a:srgbClr val="454F5B"/>
                </a:solidFill>
                <a:latin typeface="Calibri"/>
                <a:cs typeface="Calibri"/>
              </a:rPr>
              <a:t>(64-Bit)</a:t>
            </a:r>
            <a:endParaRPr sz="2000">
              <a:latin typeface="Calibri"/>
              <a:cs typeface="Calibri"/>
            </a:endParaRPr>
          </a:p>
          <a:p>
            <a:pPr marL="850900" indent="-381000">
              <a:lnSpc>
                <a:spcPct val="100000"/>
              </a:lnSpc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260" dirty="0">
                <a:solidFill>
                  <a:srgbClr val="454F5B"/>
                </a:solidFill>
                <a:latin typeface="Calibri"/>
                <a:cs typeface="Calibri"/>
              </a:rPr>
              <a:t>Bahasa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95" dirty="0">
                <a:solidFill>
                  <a:srgbClr val="454F5B"/>
                </a:solidFill>
                <a:latin typeface="Calibri"/>
                <a:cs typeface="Calibri"/>
              </a:rPr>
              <a:t>Pemrograman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360" dirty="0">
                <a:solidFill>
                  <a:srgbClr val="454F5B"/>
                </a:solidFill>
                <a:latin typeface="Calibri"/>
                <a:cs typeface="Calibri"/>
              </a:rPr>
              <a:t>R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50" dirty="0">
                <a:solidFill>
                  <a:srgbClr val="454F5B"/>
                </a:solidFill>
                <a:latin typeface="Calibri"/>
                <a:cs typeface="Calibri"/>
              </a:rPr>
              <a:t>versi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54F5B"/>
                </a:solidFill>
                <a:latin typeface="Calibri"/>
                <a:cs typeface="Calibri"/>
              </a:rPr>
              <a:t>3.5.1</a:t>
            </a:r>
            <a:endParaRPr sz="2000">
              <a:latin typeface="Calibri"/>
              <a:cs typeface="Calibri"/>
            </a:endParaRPr>
          </a:p>
          <a:p>
            <a:pPr marL="850900" indent="-381000">
              <a:lnSpc>
                <a:spcPct val="100000"/>
              </a:lnSpc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240" dirty="0">
                <a:solidFill>
                  <a:srgbClr val="454F5B"/>
                </a:solidFill>
                <a:latin typeface="Calibri"/>
                <a:cs typeface="Calibri"/>
              </a:rPr>
              <a:t>RStudio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54F5B"/>
                </a:solidFill>
                <a:latin typeface="Calibri"/>
                <a:cs typeface="Calibri"/>
              </a:rPr>
              <a:t>1.1.456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65" dirty="0">
                <a:solidFill>
                  <a:srgbClr val="454F5B"/>
                </a:solidFill>
                <a:latin typeface="Calibri"/>
                <a:cs typeface="Calibri"/>
              </a:rPr>
              <a:t>untuk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80" dirty="0">
                <a:solidFill>
                  <a:srgbClr val="454F5B"/>
                </a:solidFill>
                <a:latin typeface="Calibri"/>
                <a:cs typeface="Calibri"/>
              </a:rPr>
              <a:t>mengolah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0" dirty="0">
                <a:solidFill>
                  <a:srgbClr val="454F5B"/>
                </a:solidFill>
                <a:latin typeface="Calibri"/>
                <a:cs typeface="Calibri"/>
              </a:rPr>
              <a:t>data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95" dirty="0">
                <a:solidFill>
                  <a:srgbClr val="454F5B"/>
                </a:solidFill>
                <a:latin typeface="Calibri"/>
                <a:cs typeface="Calibri"/>
              </a:rPr>
              <a:t>tabular</a:t>
            </a:r>
            <a:endParaRPr sz="2000">
              <a:latin typeface="Calibri"/>
              <a:cs typeface="Calibri"/>
            </a:endParaRPr>
          </a:p>
          <a:p>
            <a:pPr marL="850900" indent="-381000">
              <a:lnSpc>
                <a:spcPct val="100000"/>
              </a:lnSpc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300" dirty="0">
                <a:solidFill>
                  <a:srgbClr val="454F5B"/>
                </a:solidFill>
                <a:latin typeface="Calibri"/>
                <a:cs typeface="Calibri"/>
              </a:rPr>
              <a:t>Quantum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9" dirty="0">
                <a:solidFill>
                  <a:srgbClr val="454F5B"/>
                </a:solidFill>
                <a:latin typeface="Calibri"/>
                <a:cs typeface="Calibri"/>
              </a:rPr>
              <a:t>GIS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54F5B"/>
                </a:solidFill>
                <a:latin typeface="Calibri"/>
                <a:cs typeface="Calibri"/>
              </a:rPr>
              <a:t>3.2.0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65" dirty="0">
                <a:solidFill>
                  <a:srgbClr val="454F5B"/>
                </a:solidFill>
                <a:latin typeface="Calibri"/>
                <a:cs typeface="Calibri"/>
              </a:rPr>
              <a:t>untuk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80" dirty="0">
                <a:solidFill>
                  <a:srgbClr val="454F5B"/>
                </a:solidFill>
                <a:latin typeface="Calibri"/>
                <a:cs typeface="Calibri"/>
              </a:rPr>
              <a:t>mengolah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0" dirty="0">
                <a:solidFill>
                  <a:srgbClr val="454F5B"/>
                </a:solidFill>
                <a:latin typeface="Calibri"/>
                <a:cs typeface="Calibri"/>
              </a:rPr>
              <a:t>data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85" dirty="0">
                <a:solidFill>
                  <a:srgbClr val="454F5B"/>
                </a:solidFill>
                <a:latin typeface="Calibri"/>
                <a:cs typeface="Calibri"/>
              </a:rPr>
              <a:t>spasial</a:t>
            </a:r>
            <a:endParaRPr sz="2000">
              <a:latin typeface="Calibri"/>
              <a:cs typeface="Calibri"/>
            </a:endParaRPr>
          </a:p>
          <a:p>
            <a:pPr marL="850900" marR="284480" indent="-381000">
              <a:lnSpc>
                <a:spcPct val="100000"/>
              </a:lnSpc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160" dirty="0">
                <a:solidFill>
                  <a:srgbClr val="454F5B"/>
                </a:solidFill>
                <a:latin typeface="Calibri"/>
                <a:cs typeface="Calibri"/>
              </a:rPr>
              <a:t>Microsoft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5" dirty="0">
                <a:solidFill>
                  <a:srgbClr val="454F5B"/>
                </a:solidFill>
                <a:latin typeface="Calibri"/>
                <a:cs typeface="Calibri"/>
              </a:rPr>
              <a:t>Excel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54F5B"/>
                </a:solidFill>
                <a:latin typeface="Calibri"/>
                <a:cs typeface="Calibri"/>
              </a:rPr>
              <a:t>2013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35" dirty="0">
                <a:solidFill>
                  <a:srgbClr val="454F5B"/>
                </a:solidFill>
                <a:latin typeface="Calibri"/>
                <a:cs typeface="Calibri"/>
              </a:rPr>
              <a:t>sebagai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65" dirty="0">
                <a:solidFill>
                  <a:srgbClr val="454F5B"/>
                </a:solidFill>
                <a:latin typeface="Calibri"/>
                <a:cs typeface="Calibri"/>
              </a:rPr>
              <a:t>media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80" dirty="0">
                <a:solidFill>
                  <a:srgbClr val="454F5B"/>
                </a:solidFill>
                <a:latin typeface="Calibri"/>
                <a:cs typeface="Calibri"/>
              </a:rPr>
              <a:t>tambahan  </a:t>
            </a:r>
            <a:r>
              <a:rPr sz="2000" spc="265" dirty="0">
                <a:solidFill>
                  <a:srgbClr val="454F5B"/>
                </a:solidFill>
                <a:latin typeface="Calibri"/>
                <a:cs typeface="Calibri"/>
              </a:rPr>
              <a:t>untuk </a:t>
            </a:r>
            <a:r>
              <a:rPr sz="2000" spc="260" dirty="0">
                <a:solidFill>
                  <a:srgbClr val="454F5B"/>
                </a:solidFill>
                <a:latin typeface="Calibri"/>
                <a:cs typeface="Calibri"/>
              </a:rPr>
              <a:t>memperbaiki</a:t>
            </a:r>
            <a:r>
              <a:rPr sz="2000" spc="-2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10" dirty="0">
                <a:solidFill>
                  <a:srgbClr val="454F5B"/>
                </a:solidFill>
                <a:latin typeface="Calibri"/>
                <a:cs typeface="Calibri"/>
              </a:rPr>
              <a:t>format </a:t>
            </a:r>
            <a:r>
              <a:rPr sz="2000" spc="204" dirty="0">
                <a:solidFill>
                  <a:srgbClr val="454F5B"/>
                </a:solidFill>
                <a:latin typeface="Calibri"/>
                <a:cs typeface="Calibri"/>
              </a:rPr>
              <a:t>dataset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225" y="721235"/>
            <a:ext cx="15849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75" dirty="0"/>
              <a:t>Dataset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15</a:t>
            </a:fld>
            <a:endParaRPr spc="40" dirty="0">
              <a:solidFill>
                <a:srgbClr val="738498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425" y="1948637"/>
            <a:ext cx="7385050" cy="4009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240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400" spc="300" dirty="0">
                <a:solidFill>
                  <a:srgbClr val="454F5B"/>
                </a:solidFill>
                <a:latin typeface="Calibri"/>
                <a:cs typeface="Calibri"/>
              </a:rPr>
              <a:t>Data</a:t>
            </a:r>
            <a:r>
              <a:rPr sz="24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40" dirty="0">
                <a:solidFill>
                  <a:srgbClr val="454F5B"/>
                </a:solidFill>
                <a:latin typeface="Calibri"/>
                <a:cs typeface="Calibri"/>
              </a:rPr>
              <a:t>Spasial</a:t>
            </a:r>
            <a:endParaRPr sz="2400">
              <a:latin typeface="Calibri"/>
              <a:cs typeface="Calibri"/>
            </a:endParaRPr>
          </a:p>
          <a:p>
            <a:pPr marL="850900" marR="136525" indent="-381000">
              <a:lnSpc>
                <a:spcPts val="2400"/>
              </a:lnSpc>
              <a:spcBef>
                <a:spcPts val="70"/>
              </a:spcBef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200" dirty="0">
                <a:solidFill>
                  <a:srgbClr val="454F5B"/>
                </a:solidFill>
                <a:latin typeface="Calibri"/>
                <a:cs typeface="Calibri"/>
              </a:rPr>
              <a:t>Situs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40" dirty="0">
                <a:solidFill>
                  <a:srgbClr val="454F5B"/>
                </a:solidFill>
                <a:latin typeface="Calibri"/>
                <a:cs typeface="Calibri"/>
              </a:rPr>
              <a:t>Satu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50" dirty="0">
                <a:solidFill>
                  <a:srgbClr val="454F5B"/>
                </a:solidFill>
                <a:latin typeface="Calibri"/>
                <a:cs typeface="Calibri"/>
              </a:rPr>
              <a:t>Data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10" dirty="0">
                <a:solidFill>
                  <a:srgbClr val="454F5B"/>
                </a:solidFill>
                <a:latin typeface="Calibri"/>
                <a:cs typeface="Calibri"/>
              </a:rPr>
              <a:t>Indonesia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75" dirty="0">
                <a:solidFill>
                  <a:srgbClr val="454F5B"/>
                </a:solidFill>
                <a:latin typeface="Calibri"/>
                <a:cs typeface="Calibri"/>
              </a:rPr>
              <a:t>dari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370" dirty="0">
                <a:solidFill>
                  <a:srgbClr val="454F5B"/>
                </a:solidFill>
                <a:latin typeface="Calibri"/>
                <a:cs typeface="Calibri"/>
              </a:rPr>
              <a:t>KLHK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-615" dirty="0">
                <a:solidFill>
                  <a:srgbClr val="454F5B"/>
                </a:solidFill>
                <a:latin typeface="Calibri"/>
                <a:cs typeface="Calibri"/>
              </a:rPr>
              <a:t>→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0" dirty="0">
                <a:solidFill>
                  <a:srgbClr val="454F5B"/>
                </a:solidFill>
                <a:latin typeface="Calibri"/>
                <a:cs typeface="Calibri"/>
              </a:rPr>
              <a:t>data</a:t>
            </a:r>
            <a:r>
              <a:rPr sz="2000" spc="7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85" dirty="0">
                <a:solidFill>
                  <a:srgbClr val="454F5B"/>
                </a:solidFill>
                <a:latin typeface="Calibri"/>
                <a:cs typeface="Calibri"/>
              </a:rPr>
              <a:t>spasial  </a:t>
            </a:r>
            <a:r>
              <a:rPr sz="2000" spc="225" dirty="0">
                <a:solidFill>
                  <a:srgbClr val="454F5B"/>
                </a:solidFill>
                <a:latin typeface="Calibri"/>
                <a:cs typeface="Calibri"/>
              </a:rPr>
              <a:t>lahan </a:t>
            </a:r>
            <a:r>
              <a:rPr sz="2000" spc="114" dirty="0">
                <a:solidFill>
                  <a:srgbClr val="454F5B"/>
                </a:solidFill>
                <a:latin typeface="Calibri"/>
                <a:cs typeface="Calibri"/>
              </a:rPr>
              <a:t>kritis, </a:t>
            </a:r>
            <a:r>
              <a:rPr sz="2000" spc="250" dirty="0">
                <a:solidFill>
                  <a:srgbClr val="454F5B"/>
                </a:solidFill>
                <a:latin typeface="Calibri"/>
                <a:cs typeface="Calibri"/>
              </a:rPr>
              <a:t>tahun</a:t>
            </a:r>
            <a:r>
              <a:rPr sz="2000" spc="-13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54F5B"/>
                </a:solidFill>
                <a:latin typeface="Calibri"/>
                <a:cs typeface="Calibri"/>
              </a:rPr>
              <a:t>2015.</a:t>
            </a:r>
            <a:endParaRPr sz="2000">
              <a:latin typeface="Calibri"/>
              <a:cs typeface="Calibri"/>
            </a:endParaRPr>
          </a:p>
          <a:p>
            <a:pPr marL="850900" marR="1193165" indent="-381000">
              <a:lnSpc>
                <a:spcPts val="2400"/>
              </a:lnSpc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220" dirty="0">
                <a:solidFill>
                  <a:srgbClr val="454F5B"/>
                </a:solidFill>
                <a:latin typeface="Calibri"/>
                <a:cs typeface="Calibri"/>
              </a:rPr>
              <a:t>Bakosurtanal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75" dirty="0">
                <a:solidFill>
                  <a:srgbClr val="454F5B"/>
                </a:solidFill>
                <a:latin typeface="Calibri"/>
                <a:cs typeface="Calibri"/>
              </a:rPr>
              <a:t>dari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65" dirty="0">
                <a:solidFill>
                  <a:srgbClr val="454F5B"/>
                </a:solidFill>
                <a:latin typeface="Calibri"/>
                <a:cs typeface="Calibri"/>
              </a:rPr>
              <a:t>BIG</a:t>
            </a:r>
            <a:r>
              <a:rPr sz="2000" spc="7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-615" dirty="0">
                <a:solidFill>
                  <a:srgbClr val="454F5B"/>
                </a:solidFill>
                <a:latin typeface="Calibri"/>
                <a:cs typeface="Calibri"/>
              </a:rPr>
              <a:t>→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0" dirty="0">
                <a:solidFill>
                  <a:srgbClr val="454F5B"/>
                </a:solidFill>
                <a:latin typeface="Calibri"/>
                <a:cs typeface="Calibri"/>
              </a:rPr>
              <a:t>data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85" dirty="0">
                <a:solidFill>
                  <a:srgbClr val="454F5B"/>
                </a:solidFill>
                <a:latin typeface="Calibri"/>
                <a:cs typeface="Calibri"/>
              </a:rPr>
              <a:t>spasial</a:t>
            </a:r>
            <a:r>
              <a:rPr sz="2000" spc="7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15" dirty="0">
                <a:solidFill>
                  <a:srgbClr val="454F5B"/>
                </a:solidFill>
                <a:latin typeface="Calibri"/>
                <a:cs typeface="Calibri"/>
              </a:rPr>
              <a:t>batas  </a:t>
            </a:r>
            <a:r>
              <a:rPr sz="2000" spc="254" dirty="0">
                <a:solidFill>
                  <a:srgbClr val="454F5B"/>
                </a:solidFill>
                <a:latin typeface="Calibri"/>
                <a:cs typeface="Calibri"/>
              </a:rPr>
              <a:t>kabupaten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75" dirty="0">
                <a:solidFill>
                  <a:srgbClr val="454F5B"/>
                </a:solidFill>
                <a:latin typeface="Calibri"/>
                <a:cs typeface="Calibri"/>
              </a:rPr>
              <a:t>dan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10" dirty="0">
                <a:solidFill>
                  <a:srgbClr val="454F5B"/>
                </a:solidFill>
                <a:latin typeface="Calibri"/>
                <a:cs typeface="Calibri"/>
              </a:rPr>
              <a:t>kota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54" dirty="0">
                <a:solidFill>
                  <a:srgbClr val="454F5B"/>
                </a:solidFill>
                <a:latin typeface="Calibri"/>
                <a:cs typeface="Calibri"/>
              </a:rPr>
              <a:t>Pulau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10" dirty="0">
                <a:solidFill>
                  <a:srgbClr val="454F5B"/>
                </a:solidFill>
                <a:latin typeface="Calibri"/>
                <a:cs typeface="Calibri"/>
              </a:rPr>
              <a:t>Jawa.</a:t>
            </a:r>
            <a:endParaRPr sz="2000">
              <a:latin typeface="Calibri"/>
              <a:cs typeface="Calibri"/>
            </a:endParaRPr>
          </a:p>
          <a:p>
            <a:pPr marL="850900" indent="-381000">
              <a:lnSpc>
                <a:spcPts val="2320"/>
              </a:lnSpc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254" dirty="0">
                <a:solidFill>
                  <a:srgbClr val="454F5B"/>
                </a:solidFill>
                <a:latin typeface="Calibri"/>
                <a:cs typeface="Calibri"/>
              </a:rPr>
              <a:t>Format </a:t>
            </a:r>
            <a:r>
              <a:rPr sz="2000" spc="200" dirty="0">
                <a:solidFill>
                  <a:srgbClr val="454F5B"/>
                </a:solidFill>
                <a:latin typeface="Calibri"/>
                <a:cs typeface="Calibri"/>
              </a:rPr>
              <a:t>.kml </a:t>
            </a:r>
            <a:r>
              <a:rPr sz="2000" spc="275" dirty="0">
                <a:solidFill>
                  <a:srgbClr val="454F5B"/>
                </a:solidFill>
                <a:latin typeface="Calibri"/>
                <a:cs typeface="Calibri"/>
              </a:rPr>
              <a:t>dan</a:t>
            </a:r>
            <a:r>
              <a:rPr sz="2000" spc="-25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80" dirty="0">
                <a:solidFill>
                  <a:srgbClr val="454F5B"/>
                </a:solidFill>
                <a:latin typeface="Calibri"/>
                <a:cs typeface="Calibri"/>
              </a:rPr>
              <a:t>.shp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7F464"/>
              </a:buClr>
              <a:buFont typeface="Calibri"/>
              <a:buChar char="□"/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ts val="2875"/>
              </a:lnSpc>
              <a:tabLst>
                <a:tab pos="393065" algn="l"/>
              </a:tabLst>
            </a:pPr>
            <a:r>
              <a:rPr sz="240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400" spc="300" dirty="0">
                <a:solidFill>
                  <a:srgbClr val="454F5B"/>
                </a:solidFill>
                <a:latin typeface="Calibri"/>
                <a:cs typeface="Calibri"/>
              </a:rPr>
              <a:t>Data </a:t>
            </a:r>
            <a:r>
              <a:rPr sz="2400" spc="240" dirty="0">
                <a:solidFill>
                  <a:srgbClr val="454F5B"/>
                </a:solidFill>
                <a:latin typeface="Calibri"/>
                <a:cs typeface="Calibri"/>
              </a:rPr>
              <a:t>Produktivitas</a:t>
            </a:r>
            <a:r>
              <a:rPr sz="2400" spc="-13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330" dirty="0">
                <a:solidFill>
                  <a:srgbClr val="454F5B"/>
                </a:solidFill>
                <a:latin typeface="Calibri"/>
                <a:cs typeface="Calibri"/>
              </a:rPr>
              <a:t>Lahan</a:t>
            </a:r>
            <a:endParaRPr sz="2400">
              <a:latin typeface="Calibri"/>
              <a:cs typeface="Calibri"/>
            </a:endParaRPr>
          </a:p>
          <a:p>
            <a:pPr marL="850900" marR="5080" indent="-381000">
              <a:lnSpc>
                <a:spcPts val="2400"/>
              </a:lnSpc>
              <a:spcBef>
                <a:spcPts val="75"/>
              </a:spcBef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325" dirty="0">
                <a:solidFill>
                  <a:srgbClr val="454F5B"/>
                </a:solidFill>
                <a:latin typeface="Calibri"/>
                <a:cs typeface="Calibri"/>
              </a:rPr>
              <a:t>Buku</a:t>
            </a:r>
            <a:r>
              <a:rPr sz="2000" spc="7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75" dirty="0">
                <a:solidFill>
                  <a:srgbClr val="454F5B"/>
                </a:solidFill>
                <a:latin typeface="Calibri"/>
                <a:cs typeface="Calibri"/>
              </a:rPr>
              <a:t>Statistik</a:t>
            </a:r>
            <a:r>
              <a:rPr sz="20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0" dirty="0">
                <a:solidFill>
                  <a:srgbClr val="454F5B"/>
                </a:solidFill>
                <a:latin typeface="Calibri"/>
                <a:cs typeface="Calibri"/>
              </a:rPr>
              <a:t>Pertanian</a:t>
            </a:r>
            <a:r>
              <a:rPr sz="20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90" dirty="0">
                <a:solidFill>
                  <a:srgbClr val="454F5B"/>
                </a:solidFill>
                <a:latin typeface="Calibri"/>
                <a:cs typeface="Calibri"/>
              </a:rPr>
              <a:t>Hortikultura</a:t>
            </a:r>
            <a:r>
              <a:rPr sz="2000" spc="7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90" dirty="0">
                <a:solidFill>
                  <a:srgbClr val="454F5B"/>
                </a:solidFill>
                <a:latin typeface="Calibri"/>
                <a:cs typeface="Calibri"/>
              </a:rPr>
              <a:t>Provinsi</a:t>
            </a:r>
            <a:r>
              <a:rPr sz="20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80" dirty="0">
                <a:solidFill>
                  <a:srgbClr val="454F5B"/>
                </a:solidFill>
                <a:latin typeface="Calibri"/>
                <a:cs typeface="Calibri"/>
              </a:rPr>
              <a:t>Jawa  </a:t>
            </a:r>
            <a:r>
              <a:rPr sz="2000" spc="270" dirty="0">
                <a:solidFill>
                  <a:srgbClr val="454F5B"/>
                </a:solidFill>
                <a:latin typeface="Calibri"/>
                <a:cs typeface="Calibri"/>
              </a:rPr>
              <a:t>Tengah </a:t>
            </a:r>
            <a:r>
              <a:rPr sz="2000" spc="110" dirty="0">
                <a:solidFill>
                  <a:srgbClr val="454F5B"/>
                </a:solidFill>
                <a:latin typeface="Calibri"/>
                <a:cs typeface="Calibri"/>
              </a:rPr>
              <a:t>2014 </a:t>
            </a:r>
            <a:r>
              <a:rPr sz="2000" spc="150" dirty="0">
                <a:solidFill>
                  <a:srgbClr val="454F5B"/>
                </a:solidFill>
                <a:latin typeface="Calibri"/>
                <a:cs typeface="Calibri"/>
              </a:rPr>
              <a:t>- </a:t>
            </a:r>
            <a:r>
              <a:rPr sz="2000" spc="85" dirty="0">
                <a:solidFill>
                  <a:srgbClr val="454F5B"/>
                </a:solidFill>
                <a:latin typeface="Calibri"/>
                <a:cs typeface="Calibri"/>
              </a:rPr>
              <a:t>2016 </a:t>
            </a:r>
            <a:r>
              <a:rPr sz="2000" spc="-615" dirty="0">
                <a:solidFill>
                  <a:srgbClr val="454F5B"/>
                </a:solidFill>
                <a:latin typeface="Calibri"/>
                <a:cs typeface="Calibri"/>
              </a:rPr>
              <a:t>→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195" dirty="0">
                <a:solidFill>
                  <a:srgbClr val="454F5B"/>
                </a:solidFill>
                <a:latin typeface="Calibri"/>
                <a:cs typeface="Calibri"/>
              </a:rPr>
              <a:t>produktivitas </a:t>
            </a:r>
            <a:r>
              <a:rPr sz="2000" spc="185" dirty="0">
                <a:solidFill>
                  <a:srgbClr val="454F5B"/>
                </a:solidFill>
                <a:latin typeface="Calibri"/>
                <a:cs typeface="Calibri"/>
              </a:rPr>
              <a:t>hortikultura  </a:t>
            </a:r>
            <a:r>
              <a:rPr sz="2000" spc="215" dirty="0">
                <a:solidFill>
                  <a:srgbClr val="454F5B"/>
                </a:solidFill>
                <a:latin typeface="Calibri"/>
                <a:cs typeface="Calibri"/>
              </a:rPr>
              <a:t>sayuran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75" dirty="0">
                <a:solidFill>
                  <a:srgbClr val="454F5B"/>
                </a:solidFill>
                <a:latin typeface="Calibri"/>
                <a:cs typeface="Calibri"/>
              </a:rPr>
              <a:t>dan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65" dirty="0">
                <a:solidFill>
                  <a:srgbClr val="454F5B"/>
                </a:solidFill>
                <a:latin typeface="Calibri"/>
                <a:cs typeface="Calibri"/>
              </a:rPr>
              <a:t>buah-buahan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40" dirty="0">
                <a:solidFill>
                  <a:srgbClr val="454F5B"/>
                </a:solidFill>
                <a:latin typeface="Calibri"/>
                <a:cs typeface="Calibri"/>
              </a:rPr>
              <a:t>semusim,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50" dirty="0">
                <a:solidFill>
                  <a:srgbClr val="454F5B"/>
                </a:solidFill>
                <a:latin typeface="Calibri"/>
                <a:cs typeface="Calibri"/>
              </a:rPr>
              <a:t>tahun</a:t>
            </a: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54F5B"/>
                </a:solidFill>
                <a:latin typeface="Calibri"/>
                <a:cs typeface="Calibri"/>
              </a:rPr>
              <a:t>2015</a:t>
            </a:r>
            <a:endParaRPr sz="2000">
              <a:latin typeface="Calibri"/>
              <a:cs typeface="Calibri"/>
            </a:endParaRPr>
          </a:p>
          <a:p>
            <a:pPr marL="850900" indent="-381000">
              <a:lnSpc>
                <a:spcPts val="2320"/>
              </a:lnSpc>
              <a:buClr>
                <a:srgbClr val="C7F464"/>
              </a:buClr>
              <a:buChar char="□"/>
              <a:tabLst>
                <a:tab pos="850265" algn="l"/>
                <a:tab pos="850900" algn="l"/>
              </a:tabLst>
            </a:pPr>
            <a:r>
              <a:rPr sz="2000" spc="70" dirty="0">
                <a:solidFill>
                  <a:srgbClr val="454F5B"/>
                </a:solidFill>
                <a:latin typeface="Calibri"/>
                <a:cs typeface="Calibri"/>
              </a:rPr>
              <a:t>910</a:t>
            </a:r>
            <a:r>
              <a:rPr sz="2000" spc="6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spc="220" dirty="0">
                <a:solidFill>
                  <a:srgbClr val="454F5B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37" y="2897158"/>
            <a:ext cx="893381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825" dirty="0">
                <a:solidFill>
                  <a:srgbClr val="FFFFFF"/>
                </a:solidFill>
              </a:rPr>
              <a:t>Desain</a:t>
            </a:r>
            <a:r>
              <a:rPr sz="6300" spc="315" dirty="0">
                <a:solidFill>
                  <a:srgbClr val="FFFFFF"/>
                </a:solidFill>
              </a:rPr>
              <a:t> </a:t>
            </a:r>
            <a:r>
              <a:rPr sz="6300" spc="810" dirty="0">
                <a:solidFill>
                  <a:srgbClr val="FFFFFF"/>
                </a:solidFill>
              </a:rPr>
              <a:t>Implementasi</a:t>
            </a:r>
            <a:endParaRPr sz="6300"/>
          </a:p>
        </p:txBody>
      </p:sp>
      <p:sp>
        <p:nvSpPr>
          <p:cNvPr id="3" name="object 3"/>
          <p:cNvSpPr txBox="1"/>
          <p:nvPr/>
        </p:nvSpPr>
        <p:spPr>
          <a:xfrm>
            <a:off x="4500492" y="6438430"/>
            <a:ext cx="1435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5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52820" y="6513106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738498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4600" y="0"/>
            <a:ext cx="8214774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806" y="2825912"/>
            <a:ext cx="74930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865" dirty="0">
                <a:solidFill>
                  <a:srgbClr val="FFFFFF"/>
                </a:solidFill>
              </a:rPr>
              <a:t>Eksplorasi</a:t>
            </a:r>
            <a:r>
              <a:rPr sz="7200" spc="350" dirty="0">
                <a:solidFill>
                  <a:srgbClr val="FFFFFF"/>
                </a:solidFill>
              </a:rPr>
              <a:t> </a:t>
            </a:r>
            <a:r>
              <a:rPr sz="7200" spc="955" dirty="0">
                <a:solidFill>
                  <a:srgbClr val="FFFFFF"/>
                </a:solidFill>
              </a:rPr>
              <a:t>Data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4449902" y="6441783"/>
            <a:ext cx="244475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50" dirty="0">
                <a:solidFill>
                  <a:srgbClr val="FFFFFF"/>
                </a:solidFill>
                <a:latin typeface="Calibri"/>
                <a:cs typeface="Calibri"/>
              </a:rPr>
              <a:t>18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720840"/>
          </a:xfrm>
          <a:custGeom>
            <a:avLst/>
            <a:gdLst/>
            <a:ahLst/>
            <a:cxnLst/>
            <a:rect l="l" t="t" r="r" b="b"/>
            <a:pathLst>
              <a:path w="9144000" h="6720840">
                <a:moveTo>
                  <a:pt x="0" y="6720299"/>
                </a:moveTo>
                <a:lnTo>
                  <a:pt x="9143999" y="6720299"/>
                </a:lnTo>
                <a:lnTo>
                  <a:pt x="9143999" y="0"/>
                </a:lnTo>
                <a:lnTo>
                  <a:pt x="0" y="0"/>
                </a:lnTo>
                <a:lnTo>
                  <a:pt x="0" y="67202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" y="6720299"/>
            <a:ext cx="9144000" cy="137795"/>
          </a:xfrm>
          <a:custGeom>
            <a:avLst/>
            <a:gdLst/>
            <a:ahLst/>
            <a:cxnLst/>
            <a:rect l="l" t="t" r="r" b="b"/>
            <a:pathLst>
              <a:path w="9144000" h="137795">
                <a:moveTo>
                  <a:pt x="0" y="0"/>
                </a:moveTo>
                <a:lnTo>
                  <a:pt x="9144000" y="0"/>
                </a:lnTo>
                <a:lnTo>
                  <a:pt x="9144000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829149"/>
            <a:ext cx="8839202" cy="4816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67605" y="5866412"/>
            <a:ext cx="4208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80" dirty="0">
                <a:solidFill>
                  <a:srgbClr val="454F5B"/>
                </a:solidFill>
                <a:latin typeface="Calibri"/>
                <a:cs typeface="Calibri"/>
              </a:rPr>
              <a:t>26 </a:t>
            </a:r>
            <a:r>
              <a:rPr sz="3600" b="1" spc="330" dirty="0">
                <a:solidFill>
                  <a:srgbClr val="454F5B"/>
                </a:solidFill>
                <a:latin typeface="Calibri"/>
                <a:cs typeface="Calibri"/>
              </a:rPr>
              <a:t>Fitur, </a:t>
            </a:r>
            <a:r>
              <a:rPr sz="3600" b="1" spc="310" dirty="0">
                <a:solidFill>
                  <a:srgbClr val="454F5B"/>
                </a:solidFill>
                <a:latin typeface="Calibri"/>
                <a:cs typeface="Calibri"/>
              </a:rPr>
              <a:t>35</a:t>
            </a:r>
            <a:r>
              <a:rPr sz="3600" b="1" spc="-16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3600" b="1" spc="484" dirty="0">
                <a:solidFill>
                  <a:srgbClr val="454F5B"/>
                </a:solidFill>
                <a:latin typeface="Calibri"/>
                <a:cs typeface="Calibri"/>
              </a:rPr>
              <a:t>Objek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49174" y="957324"/>
            <a:ext cx="299085" cy="4316730"/>
          </a:xfrm>
          <a:custGeom>
            <a:avLst/>
            <a:gdLst/>
            <a:ahLst/>
            <a:cxnLst/>
            <a:rect l="l" t="t" r="r" b="b"/>
            <a:pathLst>
              <a:path w="299085" h="4316730">
                <a:moveTo>
                  <a:pt x="0" y="0"/>
                </a:moveTo>
                <a:lnTo>
                  <a:pt x="298799" y="0"/>
                </a:lnTo>
                <a:lnTo>
                  <a:pt x="298799" y="4316699"/>
                </a:lnTo>
                <a:lnTo>
                  <a:pt x="0" y="4316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9931" y="198084"/>
            <a:ext cx="8264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70" dirty="0"/>
              <a:t>Boxplot </a:t>
            </a:r>
            <a:r>
              <a:rPr spc="310" dirty="0"/>
              <a:t>variabel </a:t>
            </a:r>
            <a:r>
              <a:rPr spc="355" dirty="0"/>
              <a:t>dataset </a:t>
            </a:r>
            <a:r>
              <a:rPr spc="420" dirty="0"/>
              <a:t>sebelum</a:t>
            </a:r>
            <a:r>
              <a:rPr spc="-335" dirty="0"/>
              <a:t> </a:t>
            </a:r>
            <a:r>
              <a:rPr spc="390" dirty="0"/>
              <a:t>scaling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49902" y="6441783"/>
            <a:ext cx="244475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50" dirty="0">
                <a:solidFill>
                  <a:srgbClr val="FFFFFF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800" y="0"/>
            <a:ext cx="635" cy="6858000"/>
          </a:xfrm>
          <a:custGeom>
            <a:avLst/>
            <a:gdLst/>
            <a:ahLst/>
            <a:cxnLst/>
            <a:rect l="l" t="t" r="r" b="b"/>
            <a:pathLst>
              <a:path w="634" h="6858000">
                <a:moveTo>
                  <a:pt x="0" y="6857999"/>
                </a:moveTo>
                <a:lnTo>
                  <a:pt x="199" y="6857999"/>
                </a:lnTo>
                <a:lnTo>
                  <a:pt x="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680710" cy="6858000"/>
          </a:xfrm>
          <a:custGeom>
            <a:avLst/>
            <a:gdLst/>
            <a:ahLst/>
            <a:cxnLst/>
            <a:rect l="l" t="t" r="r" b="b"/>
            <a:pathLst>
              <a:path w="5680710" h="6858000">
                <a:moveTo>
                  <a:pt x="0" y="6857999"/>
                </a:moveTo>
                <a:lnTo>
                  <a:pt x="5680599" y="6857999"/>
                </a:lnTo>
                <a:lnTo>
                  <a:pt x="56805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0599" y="0"/>
            <a:ext cx="3463290" cy="6858000"/>
          </a:xfrm>
          <a:custGeom>
            <a:avLst/>
            <a:gdLst/>
            <a:ahLst/>
            <a:cxnLst/>
            <a:rect l="l" t="t" r="r" b="b"/>
            <a:pathLst>
              <a:path w="3463290" h="6858000">
                <a:moveTo>
                  <a:pt x="0" y="0"/>
                </a:moveTo>
                <a:lnTo>
                  <a:pt x="3463199" y="0"/>
                </a:lnTo>
                <a:lnTo>
                  <a:pt x="34631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41607" y="4926874"/>
            <a:ext cx="2677795" cy="13608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525780" algn="r">
              <a:lnSpc>
                <a:spcPts val="2630"/>
              </a:lnSpc>
              <a:spcBef>
                <a:spcPts val="195"/>
              </a:spcBef>
            </a:pPr>
            <a:r>
              <a:rPr sz="2200" spc="225" dirty="0">
                <a:solidFill>
                  <a:srgbClr val="FFFFFF"/>
                </a:solidFill>
                <a:latin typeface="Calibri"/>
                <a:cs typeface="Calibri"/>
              </a:rPr>
              <a:t>Latar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300" dirty="0">
                <a:solidFill>
                  <a:srgbClr val="FFFFFF"/>
                </a:solidFill>
                <a:latin typeface="Calibri"/>
                <a:cs typeface="Calibri"/>
              </a:rPr>
              <a:t>Belakang </a:t>
            </a:r>
            <a:r>
              <a:rPr sz="22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45" dirty="0">
                <a:solidFill>
                  <a:srgbClr val="FFFFFF"/>
                </a:solidFill>
                <a:latin typeface="Calibri"/>
                <a:cs typeface="Calibri"/>
              </a:rPr>
              <a:t>Tujuan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0" dirty="0">
                <a:solidFill>
                  <a:srgbClr val="FFFFFF"/>
                </a:solidFill>
                <a:latin typeface="Calibri"/>
                <a:cs typeface="Calibri"/>
              </a:rPr>
              <a:t>Penelitian </a:t>
            </a:r>
            <a:r>
              <a:rPr sz="22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15" dirty="0">
                <a:solidFill>
                  <a:srgbClr val="FFFFFF"/>
                </a:solidFill>
                <a:latin typeface="Calibri"/>
                <a:cs typeface="Calibri"/>
              </a:rPr>
              <a:t>Manfaat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0" dirty="0">
                <a:solidFill>
                  <a:srgbClr val="FFFFFF"/>
                </a:solidFill>
                <a:latin typeface="Calibri"/>
                <a:cs typeface="Calibri"/>
              </a:rPr>
              <a:t>Penelitian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530"/>
              </a:lnSpc>
            </a:pPr>
            <a:r>
              <a:rPr sz="2200" spc="270" dirty="0">
                <a:solidFill>
                  <a:srgbClr val="FFFFFF"/>
                </a:solidFill>
                <a:latin typeface="Calibri"/>
                <a:cs typeface="Calibri"/>
              </a:rPr>
              <a:t>Batasan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04129" y="6517982"/>
            <a:ext cx="141605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00" dirty="0">
                <a:solidFill>
                  <a:srgbClr val="738498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78776" y="1257429"/>
            <a:ext cx="336477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55" dirty="0" err="1">
                <a:solidFill>
                  <a:srgbClr val="738498"/>
                </a:solidFill>
              </a:rPr>
              <a:t>Pendahuluan</a:t>
            </a:r>
            <a:endParaRPr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720840"/>
          </a:xfrm>
          <a:custGeom>
            <a:avLst/>
            <a:gdLst/>
            <a:ahLst/>
            <a:cxnLst/>
            <a:rect l="l" t="t" r="r" b="b"/>
            <a:pathLst>
              <a:path w="9144000" h="6720840">
                <a:moveTo>
                  <a:pt x="0" y="6720299"/>
                </a:moveTo>
                <a:lnTo>
                  <a:pt x="9143999" y="6720299"/>
                </a:lnTo>
                <a:lnTo>
                  <a:pt x="9143999" y="0"/>
                </a:lnTo>
                <a:lnTo>
                  <a:pt x="0" y="0"/>
                </a:lnTo>
                <a:lnTo>
                  <a:pt x="0" y="67202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" y="6720299"/>
            <a:ext cx="9144000" cy="137795"/>
          </a:xfrm>
          <a:custGeom>
            <a:avLst/>
            <a:gdLst/>
            <a:ahLst/>
            <a:cxnLst/>
            <a:rect l="l" t="t" r="r" b="b"/>
            <a:pathLst>
              <a:path w="9144000" h="137795">
                <a:moveTo>
                  <a:pt x="0" y="0"/>
                </a:moveTo>
                <a:lnTo>
                  <a:pt x="9144000" y="0"/>
                </a:lnTo>
                <a:lnTo>
                  <a:pt x="9144000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3452" y="132627"/>
            <a:ext cx="60382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20" dirty="0"/>
              <a:t>Boxplot </a:t>
            </a:r>
            <a:r>
              <a:rPr sz="3400" spc="355" dirty="0"/>
              <a:t>variabel </a:t>
            </a:r>
            <a:r>
              <a:rPr sz="3400" spc="409" dirty="0"/>
              <a:t>labu</a:t>
            </a:r>
            <a:r>
              <a:rPr sz="3400" spc="-250" dirty="0"/>
              <a:t> </a:t>
            </a:r>
            <a:r>
              <a:rPr sz="3400" spc="459" dirty="0"/>
              <a:t>siam</a:t>
            </a:r>
            <a:endParaRPr sz="3400"/>
          </a:p>
        </p:txBody>
      </p:sp>
      <p:sp>
        <p:nvSpPr>
          <p:cNvPr id="5" name="object 5"/>
          <p:cNvSpPr txBox="1"/>
          <p:nvPr/>
        </p:nvSpPr>
        <p:spPr>
          <a:xfrm>
            <a:off x="5259905" y="2348682"/>
            <a:ext cx="3336290" cy="18389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ctr">
              <a:lnSpc>
                <a:spcPts val="2850"/>
              </a:lnSpc>
              <a:spcBef>
                <a:spcPts val="220"/>
              </a:spcBef>
            </a:pPr>
            <a:r>
              <a:rPr sz="2400" b="1" spc="275" dirty="0">
                <a:solidFill>
                  <a:srgbClr val="454F5B"/>
                </a:solidFill>
                <a:latin typeface="Calibri"/>
                <a:cs typeface="Calibri"/>
              </a:rPr>
              <a:t>Kab. </a:t>
            </a:r>
            <a:r>
              <a:rPr sz="2400" b="1" spc="345" dirty="0">
                <a:solidFill>
                  <a:srgbClr val="454F5B"/>
                </a:solidFill>
                <a:latin typeface="Calibri"/>
                <a:cs typeface="Calibri"/>
              </a:rPr>
              <a:t>Wonosobo  </a:t>
            </a:r>
            <a:r>
              <a:rPr sz="2400" b="1" spc="320" dirty="0">
                <a:solidFill>
                  <a:srgbClr val="FFFFFF"/>
                </a:solidFill>
                <a:latin typeface="Calibri"/>
                <a:cs typeface="Calibri"/>
              </a:rPr>
              <a:t>sebagai </a:t>
            </a:r>
            <a:r>
              <a:rPr sz="2400" b="1" spc="295" dirty="0">
                <a:solidFill>
                  <a:srgbClr val="FFFFFF"/>
                </a:solidFill>
                <a:latin typeface="Calibri"/>
                <a:cs typeface="Calibri"/>
              </a:rPr>
              <a:t>pencilan </a:t>
            </a:r>
            <a:r>
              <a:rPr sz="2400" b="1" spc="250" dirty="0">
                <a:solidFill>
                  <a:srgbClr val="FFFFFF"/>
                </a:solidFill>
                <a:latin typeface="Calibri"/>
                <a:cs typeface="Calibri"/>
              </a:rPr>
              <a:t>di  </a:t>
            </a:r>
            <a:r>
              <a:rPr sz="2400" b="1" spc="210" dirty="0">
                <a:solidFill>
                  <a:srgbClr val="FFFFFF"/>
                </a:solidFill>
                <a:latin typeface="Calibri"/>
                <a:cs typeface="Calibri"/>
              </a:rPr>
              <a:t>fitur </a:t>
            </a:r>
            <a:r>
              <a:rPr sz="2400" b="1" spc="285" dirty="0">
                <a:solidFill>
                  <a:srgbClr val="FFFFFF"/>
                </a:solidFill>
                <a:latin typeface="Calibri"/>
                <a:cs typeface="Calibri"/>
              </a:rPr>
              <a:t>labu </a:t>
            </a:r>
            <a:r>
              <a:rPr sz="2400" b="1" spc="325" dirty="0">
                <a:solidFill>
                  <a:srgbClr val="FFFFFF"/>
                </a:solidFill>
                <a:latin typeface="Calibri"/>
                <a:cs typeface="Calibri"/>
              </a:rPr>
              <a:t>siam  </a:t>
            </a:r>
            <a:r>
              <a:rPr sz="2400" b="1" spc="375" dirty="0">
                <a:solidFill>
                  <a:srgbClr val="FFFFFF"/>
                </a:solidFill>
                <a:latin typeface="Calibri"/>
                <a:cs typeface="Calibri"/>
              </a:rPr>
              <a:t>dengan </a:t>
            </a:r>
            <a:r>
              <a:rPr sz="2400" b="1" spc="210" dirty="0">
                <a:solidFill>
                  <a:srgbClr val="FFFFFF"/>
                </a:solidFill>
                <a:latin typeface="Calibri"/>
                <a:cs typeface="Calibri"/>
              </a:rPr>
              <a:t>nilai</a:t>
            </a:r>
            <a:r>
              <a:rPr sz="24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295" dirty="0">
                <a:solidFill>
                  <a:srgbClr val="FFFFFF"/>
                </a:solidFill>
                <a:latin typeface="Calibri"/>
                <a:cs typeface="Calibri"/>
              </a:rPr>
              <a:t>sebesar</a:t>
            </a:r>
            <a:endParaRPr sz="2400">
              <a:latin typeface="Calibri"/>
              <a:cs typeface="Calibri"/>
            </a:endParaRPr>
          </a:p>
          <a:p>
            <a:pPr marL="563245">
              <a:lnSpc>
                <a:spcPts val="2760"/>
              </a:lnSpc>
            </a:pPr>
            <a:r>
              <a:rPr sz="2400" b="1" spc="150" dirty="0">
                <a:solidFill>
                  <a:srgbClr val="C7F464"/>
                </a:solidFill>
                <a:latin typeface="Calibri"/>
                <a:cs typeface="Calibri"/>
              </a:rPr>
              <a:t>281.87</a:t>
            </a:r>
            <a:r>
              <a:rPr sz="2400" b="1" spc="125" dirty="0">
                <a:solidFill>
                  <a:srgbClr val="C7F464"/>
                </a:solidFill>
                <a:latin typeface="Calibri"/>
                <a:cs typeface="Calibri"/>
              </a:rPr>
              <a:t> </a:t>
            </a:r>
            <a:r>
              <a:rPr sz="2400" b="1" spc="260" dirty="0">
                <a:solidFill>
                  <a:srgbClr val="C7F464"/>
                </a:solidFill>
                <a:latin typeface="Calibri"/>
                <a:cs typeface="Calibri"/>
              </a:rPr>
              <a:t>Ton/Ha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" y="833275"/>
            <a:ext cx="4468200" cy="5538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0224" y="985675"/>
            <a:ext cx="549275" cy="313055"/>
          </a:xfrm>
          <a:custGeom>
            <a:avLst/>
            <a:gdLst/>
            <a:ahLst/>
            <a:cxnLst/>
            <a:rect l="l" t="t" r="r" b="b"/>
            <a:pathLst>
              <a:path w="549275" h="313055">
                <a:moveTo>
                  <a:pt x="0" y="0"/>
                </a:moveTo>
                <a:lnTo>
                  <a:pt x="548699" y="0"/>
                </a:lnTo>
                <a:lnTo>
                  <a:pt x="548699" y="312599"/>
                </a:lnTo>
                <a:lnTo>
                  <a:pt x="0" y="312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20224" y="3425099"/>
            <a:ext cx="549275" cy="313055"/>
          </a:xfrm>
          <a:custGeom>
            <a:avLst/>
            <a:gdLst/>
            <a:ahLst/>
            <a:cxnLst/>
            <a:rect l="l" t="t" r="r" b="b"/>
            <a:pathLst>
              <a:path w="549275" h="313054">
                <a:moveTo>
                  <a:pt x="0" y="0"/>
                </a:moveTo>
                <a:lnTo>
                  <a:pt x="548699" y="0"/>
                </a:lnTo>
                <a:lnTo>
                  <a:pt x="548699" y="312599"/>
                </a:lnTo>
                <a:lnTo>
                  <a:pt x="0" y="312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49902" y="6441783"/>
            <a:ext cx="244475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50" dirty="0">
                <a:solidFill>
                  <a:srgbClr val="FFFFFF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720840"/>
          </a:xfrm>
          <a:custGeom>
            <a:avLst/>
            <a:gdLst/>
            <a:ahLst/>
            <a:cxnLst/>
            <a:rect l="l" t="t" r="r" b="b"/>
            <a:pathLst>
              <a:path w="9144000" h="6720840">
                <a:moveTo>
                  <a:pt x="0" y="6720299"/>
                </a:moveTo>
                <a:lnTo>
                  <a:pt x="9143999" y="6720299"/>
                </a:lnTo>
                <a:lnTo>
                  <a:pt x="9143999" y="0"/>
                </a:lnTo>
                <a:lnTo>
                  <a:pt x="0" y="0"/>
                </a:lnTo>
                <a:lnTo>
                  <a:pt x="0" y="67202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" y="6720299"/>
            <a:ext cx="9144000" cy="137795"/>
          </a:xfrm>
          <a:custGeom>
            <a:avLst/>
            <a:gdLst/>
            <a:ahLst/>
            <a:cxnLst/>
            <a:rect l="l" t="t" r="r" b="b"/>
            <a:pathLst>
              <a:path w="9144000" h="137795">
                <a:moveTo>
                  <a:pt x="0" y="0"/>
                </a:moveTo>
                <a:lnTo>
                  <a:pt x="9144000" y="0"/>
                </a:lnTo>
                <a:lnTo>
                  <a:pt x="9144000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05125"/>
            <a:ext cx="9143999" cy="4666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41877" y="5700980"/>
            <a:ext cx="36296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1100" marR="5080" indent="-1169035">
              <a:lnSpc>
                <a:spcPct val="100000"/>
              </a:lnSpc>
              <a:spcBef>
                <a:spcPts val="100"/>
              </a:spcBef>
            </a:pPr>
            <a:r>
              <a:rPr sz="4000" b="1" spc="440" dirty="0">
                <a:solidFill>
                  <a:srgbClr val="454F5B"/>
                </a:solidFill>
                <a:latin typeface="Calibri"/>
                <a:cs typeface="Calibri"/>
              </a:rPr>
              <a:t>Standardisasi  </a:t>
            </a:r>
            <a:r>
              <a:rPr sz="4000" b="1" spc="720" dirty="0">
                <a:solidFill>
                  <a:srgbClr val="454F5B"/>
                </a:solidFill>
                <a:latin typeface="Calibri"/>
                <a:cs typeface="Calibri"/>
              </a:rPr>
              <a:t>F</a:t>
            </a:r>
            <a:r>
              <a:rPr sz="4000" b="1" spc="190" dirty="0">
                <a:solidFill>
                  <a:srgbClr val="454F5B"/>
                </a:solidFill>
                <a:latin typeface="Calibri"/>
                <a:cs typeface="Calibri"/>
              </a:rPr>
              <a:t>i</a:t>
            </a:r>
            <a:r>
              <a:rPr sz="1800" b="1" spc="-885" baseline="8333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4000" b="1" spc="-710" dirty="0">
                <a:solidFill>
                  <a:srgbClr val="454F5B"/>
                </a:solidFill>
                <a:latin typeface="Calibri"/>
                <a:cs typeface="Calibri"/>
              </a:rPr>
              <a:t>t</a:t>
            </a:r>
            <a:r>
              <a:rPr sz="1800" b="1" spc="-209" baseline="83333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b="1" baseline="833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67" baseline="833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450" dirty="0">
                <a:solidFill>
                  <a:srgbClr val="454F5B"/>
                </a:solidFill>
                <a:latin typeface="Calibri"/>
                <a:cs typeface="Calibri"/>
              </a:rPr>
              <a:t>ur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6600" y="239434"/>
            <a:ext cx="82111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70" dirty="0"/>
              <a:t>Boxplot </a:t>
            </a:r>
            <a:r>
              <a:rPr spc="310" dirty="0"/>
              <a:t>variabel </a:t>
            </a:r>
            <a:r>
              <a:rPr spc="355" dirty="0"/>
              <a:t>dataset </a:t>
            </a:r>
            <a:r>
              <a:rPr spc="415" dirty="0"/>
              <a:t>sesudah</a:t>
            </a:r>
            <a:r>
              <a:rPr spc="-320" dirty="0"/>
              <a:t> </a:t>
            </a:r>
            <a:r>
              <a:rPr spc="390" dirty="0"/>
              <a:t>scaling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994" y="3085055"/>
            <a:ext cx="77647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459" dirty="0">
                <a:solidFill>
                  <a:srgbClr val="FFFFFF"/>
                </a:solidFill>
              </a:rPr>
              <a:t>Partitioning </a:t>
            </a:r>
            <a:r>
              <a:rPr sz="4000" spc="540" dirty="0">
                <a:solidFill>
                  <a:srgbClr val="FFFFFF"/>
                </a:solidFill>
              </a:rPr>
              <a:t>Around</a:t>
            </a:r>
            <a:r>
              <a:rPr sz="4000" spc="-40" dirty="0">
                <a:solidFill>
                  <a:srgbClr val="FFFFFF"/>
                </a:solidFill>
              </a:rPr>
              <a:t> </a:t>
            </a:r>
            <a:r>
              <a:rPr sz="4000" spc="470" dirty="0">
                <a:solidFill>
                  <a:srgbClr val="FFFFFF"/>
                </a:solidFill>
              </a:rPr>
              <a:t>Medoids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449140" y="6441783"/>
            <a:ext cx="245745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55" dirty="0">
                <a:solidFill>
                  <a:srgbClr val="FFFFFF"/>
                </a:solidFill>
                <a:latin typeface="Calibri"/>
                <a:cs typeface="Calibri"/>
              </a:rPr>
              <a:t>22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6978" y="5869459"/>
            <a:ext cx="3670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70" dirty="0">
                <a:solidFill>
                  <a:srgbClr val="454F5B"/>
                </a:solidFill>
                <a:latin typeface="Calibri"/>
                <a:cs typeface="Calibri"/>
              </a:rPr>
              <a:t>Dissimilarity</a:t>
            </a:r>
            <a:r>
              <a:rPr sz="30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3000" spc="235" dirty="0">
                <a:solidFill>
                  <a:srgbClr val="454F5B"/>
                </a:solidFill>
                <a:latin typeface="Calibri"/>
                <a:cs typeface="Calibri"/>
              </a:rPr>
              <a:t>Matrix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5751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9140" y="6441783"/>
            <a:ext cx="245745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55" dirty="0">
                <a:solidFill>
                  <a:srgbClr val="FFFFFF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6072" y="2832037"/>
            <a:ext cx="50520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944" dirty="0">
                <a:solidFill>
                  <a:srgbClr val="FFFFFF"/>
                </a:solidFill>
                <a:latin typeface="Calibri"/>
                <a:cs typeface="Calibri"/>
              </a:rPr>
              <a:t>0,5467449</a:t>
            </a:r>
            <a:endParaRPr sz="7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Nilai </a:t>
            </a:r>
            <a:r>
              <a:rPr spc="240" dirty="0"/>
              <a:t>Uji</a:t>
            </a:r>
            <a:r>
              <a:rPr spc="10" dirty="0"/>
              <a:t> </a:t>
            </a:r>
            <a:r>
              <a:rPr spc="415" dirty="0"/>
              <a:t>Hopkins</a:t>
            </a:r>
          </a:p>
        </p:txBody>
      </p:sp>
      <p:sp>
        <p:nvSpPr>
          <p:cNvPr id="4" name="object 4"/>
          <p:cNvSpPr/>
          <p:nvPr/>
        </p:nvSpPr>
        <p:spPr>
          <a:xfrm>
            <a:off x="1984198" y="4140200"/>
            <a:ext cx="297815" cy="297180"/>
          </a:xfrm>
          <a:custGeom>
            <a:avLst/>
            <a:gdLst/>
            <a:ahLst/>
            <a:cxnLst/>
            <a:rect l="l" t="t" r="r" b="b"/>
            <a:pathLst>
              <a:path w="297814" h="297179">
                <a:moveTo>
                  <a:pt x="0" y="0"/>
                </a:moveTo>
                <a:lnTo>
                  <a:pt x="297223" y="0"/>
                </a:lnTo>
                <a:lnTo>
                  <a:pt x="297223" y="297179"/>
                </a:lnTo>
                <a:lnTo>
                  <a:pt x="0" y="29717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4198" y="4437379"/>
            <a:ext cx="1178560" cy="297180"/>
          </a:xfrm>
          <a:custGeom>
            <a:avLst/>
            <a:gdLst/>
            <a:ahLst/>
            <a:cxnLst/>
            <a:rect l="l" t="t" r="r" b="b"/>
            <a:pathLst>
              <a:path w="1178560" h="297179">
                <a:moveTo>
                  <a:pt x="0" y="0"/>
                </a:moveTo>
                <a:lnTo>
                  <a:pt x="1178328" y="0"/>
                </a:lnTo>
                <a:lnTo>
                  <a:pt x="1178328" y="297180"/>
                </a:lnTo>
                <a:lnTo>
                  <a:pt x="0" y="297180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62571" y="4140200"/>
            <a:ext cx="297815" cy="297180"/>
          </a:xfrm>
          <a:custGeom>
            <a:avLst/>
            <a:gdLst/>
            <a:ahLst/>
            <a:cxnLst/>
            <a:rect l="l" t="t" r="r" b="b"/>
            <a:pathLst>
              <a:path w="297815" h="297179">
                <a:moveTo>
                  <a:pt x="0" y="0"/>
                </a:moveTo>
                <a:lnTo>
                  <a:pt x="297223" y="0"/>
                </a:lnTo>
                <a:lnTo>
                  <a:pt x="297223" y="297179"/>
                </a:lnTo>
                <a:lnTo>
                  <a:pt x="0" y="29717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81467" y="4437379"/>
            <a:ext cx="1178560" cy="297180"/>
          </a:xfrm>
          <a:custGeom>
            <a:avLst/>
            <a:gdLst/>
            <a:ahLst/>
            <a:cxnLst/>
            <a:rect l="l" t="t" r="r" b="b"/>
            <a:pathLst>
              <a:path w="1178559" h="297179">
                <a:moveTo>
                  <a:pt x="0" y="0"/>
                </a:moveTo>
                <a:lnTo>
                  <a:pt x="1178328" y="0"/>
                </a:lnTo>
                <a:lnTo>
                  <a:pt x="1178328" y="297180"/>
                </a:lnTo>
                <a:lnTo>
                  <a:pt x="0" y="297180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4198" y="2123439"/>
            <a:ext cx="1178560" cy="297180"/>
          </a:xfrm>
          <a:custGeom>
            <a:avLst/>
            <a:gdLst/>
            <a:ahLst/>
            <a:cxnLst/>
            <a:rect l="l" t="t" r="r" b="b"/>
            <a:pathLst>
              <a:path w="1178560" h="297180">
                <a:moveTo>
                  <a:pt x="0" y="0"/>
                </a:moveTo>
                <a:lnTo>
                  <a:pt x="1178328" y="0"/>
                </a:lnTo>
                <a:lnTo>
                  <a:pt x="1178328" y="297180"/>
                </a:lnTo>
                <a:lnTo>
                  <a:pt x="0" y="297180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4198" y="2420620"/>
            <a:ext cx="297815" cy="297180"/>
          </a:xfrm>
          <a:custGeom>
            <a:avLst/>
            <a:gdLst/>
            <a:ahLst/>
            <a:cxnLst/>
            <a:rect l="l" t="t" r="r" b="b"/>
            <a:pathLst>
              <a:path w="297814" h="297180">
                <a:moveTo>
                  <a:pt x="0" y="0"/>
                </a:moveTo>
                <a:lnTo>
                  <a:pt x="297223" y="0"/>
                </a:lnTo>
                <a:lnTo>
                  <a:pt x="297223" y="297179"/>
                </a:lnTo>
                <a:lnTo>
                  <a:pt x="0" y="29717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81467" y="2123439"/>
            <a:ext cx="1178560" cy="297180"/>
          </a:xfrm>
          <a:custGeom>
            <a:avLst/>
            <a:gdLst/>
            <a:ahLst/>
            <a:cxnLst/>
            <a:rect l="l" t="t" r="r" b="b"/>
            <a:pathLst>
              <a:path w="1178559" h="297180">
                <a:moveTo>
                  <a:pt x="0" y="0"/>
                </a:moveTo>
                <a:lnTo>
                  <a:pt x="1178328" y="0"/>
                </a:lnTo>
                <a:lnTo>
                  <a:pt x="1178328" y="297180"/>
                </a:lnTo>
                <a:lnTo>
                  <a:pt x="0" y="297180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62571" y="2420620"/>
            <a:ext cx="297815" cy="297180"/>
          </a:xfrm>
          <a:custGeom>
            <a:avLst/>
            <a:gdLst/>
            <a:ahLst/>
            <a:cxnLst/>
            <a:rect l="l" t="t" r="r" b="b"/>
            <a:pathLst>
              <a:path w="297815" h="297180">
                <a:moveTo>
                  <a:pt x="0" y="0"/>
                </a:moveTo>
                <a:lnTo>
                  <a:pt x="297223" y="0"/>
                </a:lnTo>
                <a:lnTo>
                  <a:pt x="297223" y="297179"/>
                </a:lnTo>
                <a:lnTo>
                  <a:pt x="0" y="29717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49140" y="6441783"/>
            <a:ext cx="245745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55" dirty="0">
                <a:solidFill>
                  <a:srgbClr val="FFFFFF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700" y="0"/>
            <a:ext cx="9006840" cy="6858000"/>
          </a:xfrm>
          <a:custGeom>
            <a:avLst/>
            <a:gdLst/>
            <a:ahLst/>
            <a:cxnLst/>
            <a:rect l="l" t="t" r="r" b="b"/>
            <a:pathLst>
              <a:path w="9006840" h="6858000">
                <a:moveTo>
                  <a:pt x="0" y="6857999"/>
                </a:moveTo>
                <a:lnTo>
                  <a:pt x="9006299" y="6857999"/>
                </a:lnTo>
                <a:lnTo>
                  <a:pt x="90062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2700" y="1966984"/>
            <a:ext cx="223774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spc="380" dirty="0">
                <a:solidFill>
                  <a:srgbClr val="FFFFFF"/>
                </a:solidFill>
                <a:latin typeface="Calibri"/>
                <a:cs typeface="Calibri"/>
              </a:rPr>
              <a:t>Penentuan  </a:t>
            </a:r>
            <a:r>
              <a:rPr sz="3000" b="1" spc="385" dirty="0">
                <a:solidFill>
                  <a:srgbClr val="FFFFFF"/>
                </a:solidFill>
                <a:latin typeface="Calibri"/>
                <a:cs typeface="Calibri"/>
              </a:rPr>
              <a:t>jumlah  </a:t>
            </a:r>
            <a:r>
              <a:rPr sz="3000" b="1" i="1" spc="-105" dirty="0">
                <a:solidFill>
                  <a:srgbClr val="FFFFFF"/>
                </a:solidFill>
                <a:latin typeface="Verdana"/>
                <a:cs typeface="Verdana"/>
              </a:rPr>
              <a:t>Cluster  </a:t>
            </a:r>
            <a:r>
              <a:rPr sz="3000" b="1" spc="470" dirty="0">
                <a:solidFill>
                  <a:srgbClr val="FFFFFF"/>
                </a:solidFill>
                <a:latin typeface="Calibri"/>
                <a:cs typeface="Calibri"/>
              </a:rPr>
              <a:t>dengan  </a:t>
            </a:r>
            <a:r>
              <a:rPr sz="3000" b="1" i="1" spc="-80" dirty="0">
                <a:solidFill>
                  <a:srgbClr val="FFFFFF"/>
                </a:solidFill>
                <a:latin typeface="Verdana"/>
                <a:cs typeface="Verdana"/>
              </a:rPr>
              <a:t>Elbow  </a:t>
            </a:r>
            <a:r>
              <a:rPr sz="3000" b="1" i="1" spc="-55" dirty="0">
                <a:solidFill>
                  <a:srgbClr val="FFFFFF"/>
                </a:solidFill>
                <a:latin typeface="Verdana"/>
                <a:cs typeface="Verdana"/>
              </a:rPr>
              <a:t>Method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41825" y="1071562"/>
            <a:ext cx="5314949" cy="4714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25" dirty="0">
                <a:solidFill>
                  <a:srgbClr val="FFFFFF"/>
                </a:solidFill>
              </a:rPr>
              <a:t>25</a:t>
            </a:fld>
            <a:endParaRPr spc="12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700" y="0"/>
            <a:ext cx="9006840" cy="6858000"/>
          </a:xfrm>
          <a:custGeom>
            <a:avLst/>
            <a:gdLst/>
            <a:ahLst/>
            <a:cxnLst/>
            <a:rect l="l" t="t" r="r" b="b"/>
            <a:pathLst>
              <a:path w="9006840" h="6858000">
                <a:moveTo>
                  <a:pt x="0" y="6857999"/>
                </a:moveTo>
                <a:lnTo>
                  <a:pt x="9006299" y="6857999"/>
                </a:lnTo>
                <a:lnTo>
                  <a:pt x="90062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2500" y="3126659"/>
            <a:ext cx="20986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spc="325" dirty="0">
                <a:solidFill>
                  <a:srgbClr val="FFFFFF"/>
                </a:solidFill>
                <a:latin typeface="Calibri"/>
                <a:cs typeface="Calibri"/>
              </a:rPr>
              <a:t>Hasil  </a:t>
            </a:r>
            <a:r>
              <a:rPr sz="3000" b="1" spc="390" dirty="0">
                <a:solidFill>
                  <a:srgbClr val="FFFFFF"/>
                </a:solidFill>
                <a:latin typeface="Calibri"/>
                <a:cs typeface="Calibri"/>
              </a:rPr>
              <a:t>Proses  </a:t>
            </a:r>
            <a:r>
              <a:rPr sz="3000" b="1" spc="380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05575" y="750181"/>
            <a:ext cx="5951199" cy="527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25" dirty="0">
                <a:solidFill>
                  <a:srgbClr val="FFFFFF"/>
                </a:solidFill>
              </a:rPr>
              <a:t>26</a:t>
            </a:fld>
            <a:endParaRPr spc="12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700" y="0"/>
            <a:ext cx="9006840" cy="6858000"/>
          </a:xfrm>
          <a:custGeom>
            <a:avLst/>
            <a:gdLst/>
            <a:ahLst/>
            <a:cxnLst/>
            <a:rect l="l" t="t" r="r" b="b"/>
            <a:pathLst>
              <a:path w="9006840" h="6858000">
                <a:moveTo>
                  <a:pt x="0" y="6857999"/>
                </a:moveTo>
                <a:lnTo>
                  <a:pt x="9006299" y="6857999"/>
                </a:lnTo>
                <a:lnTo>
                  <a:pt x="90062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2500" y="3583859"/>
            <a:ext cx="21075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15" dirty="0">
                <a:solidFill>
                  <a:srgbClr val="FFFFFF"/>
                </a:solidFill>
                <a:latin typeface="Calibri"/>
                <a:cs typeface="Calibri"/>
              </a:rPr>
              <a:t>Visualisasi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000" b="1" i="1" spc="-105" dirty="0">
                <a:solidFill>
                  <a:srgbClr val="FFFFFF"/>
                </a:solidFill>
                <a:latin typeface="Verdana"/>
                <a:cs typeface="Verdana"/>
              </a:rPr>
              <a:t>Cluster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05574" y="571801"/>
            <a:ext cx="6259226" cy="5874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25" dirty="0">
                <a:solidFill>
                  <a:srgbClr val="FFFFFF"/>
                </a:solidFill>
              </a:rPr>
              <a:t>27</a:t>
            </a:fld>
            <a:endParaRPr spc="12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5197" y="57185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5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" y="6720299"/>
            <a:ext cx="9144000" cy="137795"/>
          </a:xfrm>
          <a:custGeom>
            <a:avLst/>
            <a:gdLst/>
            <a:ahLst/>
            <a:cxnLst/>
            <a:rect l="l" t="t" r="r" b="b"/>
            <a:pathLst>
              <a:path w="9144000" h="137795">
                <a:moveTo>
                  <a:pt x="0" y="0"/>
                </a:moveTo>
                <a:lnTo>
                  <a:pt x="9144000" y="0"/>
                </a:lnTo>
                <a:lnTo>
                  <a:pt x="9144000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8462"/>
            <a:ext cx="9143999" cy="5507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6825" y="144945"/>
            <a:ext cx="29032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459" dirty="0">
                <a:solidFill>
                  <a:srgbClr val="000000"/>
                </a:solidFill>
              </a:rPr>
              <a:t>Data</a:t>
            </a:r>
            <a:r>
              <a:rPr sz="3500" spc="145" dirty="0">
                <a:solidFill>
                  <a:srgbClr val="000000"/>
                </a:solidFill>
              </a:rPr>
              <a:t> </a:t>
            </a:r>
            <a:r>
              <a:rPr sz="3500" spc="400" dirty="0">
                <a:solidFill>
                  <a:srgbClr val="000000"/>
                </a:solidFill>
              </a:rPr>
              <a:t>Spasial</a:t>
            </a:r>
            <a:endParaRPr sz="3500"/>
          </a:p>
        </p:txBody>
      </p:sp>
      <p:sp>
        <p:nvSpPr>
          <p:cNvPr id="6" name="object 6"/>
          <p:cNvSpPr txBox="1"/>
          <p:nvPr/>
        </p:nvSpPr>
        <p:spPr>
          <a:xfrm>
            <a:off x="4451350" y="6441783"/>
            <a:ext cx="241300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40" dirty="0">
                <a:solidFill>
                  <a:srgbClr val="4ECDC4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70947"/>
            <a:ext cx="9144000" cy="2149475"/>
          </a:xfrm>
          <a:custGeom>
            <a:avLst/>
            <a:gdLst/>
            <a:ahLst/>
            <a:cxnLst/>
            <a:rect l="l" t="t" r="r" b="b"/>
            <a:pathLst>
              <a:path w="9144000" h="2149475">
                <a:moveTo>
                  <a:pt x="0" y="2149352"/>
                </a:moveTo>
                <a:lnTo>
                  <a:pt x="9143999" y="2149352"/>
                </a:lnTo>
                <a:lnTo>
                  <a:pt x="9143999" y="0"/>
                </a:lnTo>
                <a:lnTo>
                  <a:pt x="0" y="0"/>
                </a:lnTo>
                <a:lnTo>
                  <a:pt x="0" y="2149352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2287270"/>
          </a:xfrm>
          <a:custGeom>
            <a:avLst/>
            <a:gdLst/>
            <a:ahLst/>
            <a:cxnLst/>
            <a:rect l="l" t="t" r="r" b="b"/>
            <a:pathLst>
              <a:path w="9144000" h="2287270">
                <a:moveTo>
                  <a:pt x="0" y="0"/>
                </a:moveTo>
                <a:lnTo>
                  <a:pt x="9143999" y="0"/>
                </a:lnTo>
                <a:lnTo>
                  <a:pt x="9143999" y="2286899"/>
                </a:lnTo>
                <a:lnTo>
                  <a:pt x="0" y="2286899"/>
                </a:lnTo>
                <a:lnTo>
                  <a:pt x="0" y="0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284047"/>
            <a:ext cx="9144000" cy="2287270"/>
          </a:xfrm>
          <a:custGeom>
            <a:avLst/>
            <a:gdLst/>
            <a:ahLst/>
            <a:cxnLst/>
            <a:rect l="l" t="t" r="r" b="b"/>
            <a:pathLst>
              <a:path w="9144000" h="2287270">
                <a:moveTo>
                  <a:pt x="0" y="0"/>
                </a:moveTo>
                <a:lnTo>
                  <a:pt x="9143999" y="0"/>
                </a:lnTo>
                <a:lnTo>
                  <a:pt x="9143999" y="2286899"/>
                </a:lnTo>
                <a:lnTo>
                  <a:pt x="0" y="22868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16054" y="307526"/>
            <a:ext cx="5912485" cy="17360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27660">
              <a:lnSpc>
                <a:spcPct val="100400"/>
              </a:lnSpc>
              <a:spcBef>
                <a:spcPts val="70"/>
              </a:spcBef>
            </a:pPr>
            <a:r>
              <a:rPr sz="5600" spc="740" dirty="0">
                <a:solidFill>
                  <a:srgbClr val="4ECDC4"/>
                </a:solidFill>
              </a:rPr>
              <a:t>Data </a:t>
            </a:r>
            <a:r>
              <a:rPr sz="5600" spc="645" dirty="0">
                <a:solidFill>
                  <a:srgbClr val="4ECDC4"/>
                </a:solidFill>
              </a:rPr>
              <a:t>Spasial </a:t>
            </a:r>
            <a:r>
              <a:rPr sz="5600" spc="565" dirty="0">
                <a:solidFill>
                  <a:srgbClr val="4ECDC4"/>
                </a:solidFill>
              </a:rPr>
              <a:t>+  </a:t>
            </a:r>
            <a:r>
              <a:rPr sz="5600" spc="605" dirty="0">
                <a:solidFill>
                  <a:srgbClr val="4ECDC4"/>
                </a:solidFill>
              </a:rPr>
              <a:t>Hasil</a:t>
            </a:r>
            <a:r>
              <a:rPr sz="5600" spc="275" dirty="0">
                <a:solidFill>
                  <a:srgbClr val="4ECDC4"/>
                </a:solidFill>
              </a:rPr>
              <a:t> </a:t>
            </a:r>
            <a:r>
              <a:rPr sz="5600" i="1" spc="-175" dirty="0">
                <a:solidFill>
                  <a:srgbClr val="4ECDC4"/>
                </a:solidFill>
                <a:latin typeface="Verdana"/>
                <a:cs typeface="Verdana"/>
              </a:rPr>
              <a:t>Clustering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1350" y="6441783"/>
            <a:ext cx="241300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40" dirty="0">
                <a:solidFill>
                  <a:srgbClr val="4ECDC4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4445" algn="ctr">
              <a:lnSpc>
                <a:spcPct val="100000"/>
              </a:lnSpc>
              <a:spcBef>
                <a:spcPts val="100"/>
              </a:spcBef>
            </a:pPr>
            <a:r>
              <a:rPr i="0" spc="930" dirty="0">
                <a:latin typeface="Calibri"/>
                <a:cs typeface="Calibri"/>
              </a:rPr>
              <a:t>QGIS </a:t>
            </a:r>
            <a:r>
              <a:rPr spc="-225" dirty="0"/>
              <a:t>kicks</a:t>
            </a:r>
            <a:r>
              <a:rPr spc="-994" dirty="0"/>
              <a:t> </a:t>
            </a:r>
            <a:r>
              <a:rPr spc="-425" dirty="0"/>
              <a:t>in!</a:t>
            </a:r>
          </a:p>
          <a:p>
            <a:pPr marL="12065" marR="4445" algn="ctr">
              <a:lnSpc>
                <a:spcPct val="100000"/>
              </a:lnSpc>
              <a:spcBef>
                <a:spcPts val="7670"/>
              </a:spcBef>
            </a:pPr>
            <a:r>
              <a:rPr i="0" spc="935" dirty="0">
                <a:solidFill>
                  <a:srgbClr val="4ECDC4"/>
                </a:solidFill>
                <a:latin typeface="Calibri"/>
                <a:cs typeface="Calibri"/>
              </a:rPr>
              <a:t>6</a:t>
            </a:r>
            <a:r>
              <a:rPr i="0" spc="380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i="0" spc="1010" dirty="0">
                <a:solidFill>
                  <a:srgbClr val="4ECDC4"/>
                </a:solidFill>
                <a:latin typeface="Calibri"/>
                <a:cs typeface="Calibri"/>
              </a:rPr>
              <a:t>Kabupaten</a:t>
            </a:r>
          </a:p>
          <a:p>
            <a:pPr marL="12065" algn="ctr">
              <a:lnSpc>
                <a:spcPct val="100000"/>
              </a:lnSpc>
              <a:spcBef>
                <a:spcPts val="145"/>
              </a:spcBef>
            </a:pPr>
            <a:r>
              <a:rPr sz="2400" b="0" i="0" spc="290" dirty="0">
                <a:solidFill>
                  <a:srgbClr val="4ECDC4"/>
                </a:solidFill>
                <a:latin typeface="Calibri"/>
                <a:cs typeface="Calibri"/>
              </a:rPr>
              <a:t>Prospek</a:t>
            </a:r>
            <a:r>
              <a:rPr sz="2400" b="0" i="0" spc="85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400" b="0" i="0" spc="265" dirty="0">
                <a:solidFill>
                  <a:srgbClr val="4ECDC4"/>
                </a:solidFill>
                <a:latin typeface="Calibri"/>
                <a:cs typeface="Calibri"/>
              </a:rPr>
              <a:t>baik</a:t>
            </a:r>
            <a:r>
              <a:rPr sz="2400" b="0" i="0" spc="90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400" b="0" i="0" spc="220" dirty="0">
                <a:solidFill>
                  <a:srgbClr val="4ECDC4"/>
                </a:solidFill>
                <a:latin typeface="Calibri"/>
                <a:cs typeface="Calibri"/>
              </a:rPr>
              <a:t>tentunya!</a:t>
            </a:r>
            <a:r>
              <a:rPr sz="2400" b="0" i="0" spc="85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400" b="0" i="0" spc="350" dirty="0">
                <a:solidFill>
                  <a:srgbClr val="4ECDC4"/>
                </a:solidFill>
                <a:latin typeface="Calibri"/>
                <a:cs typeface="Calibri"/>
              </a:rPr>
              <a:t>Yuk</a:t>
            </a:r>
            <a:r>
              <a:rPr sz="2400" b="0" i="0" spc="90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400" b="0" i="0" spc="220" dirty="0">
                <a:solidFill>
                  <a:srgbClr val="4ECDC4"/>
                </a:solidFill>
                <a:latin typeface="Calibri"/>
                <a:cs typeface="Calibri"/>
              </a:rPr>
              <a:t>kita</a:t>
            </a:r>
            <a:r>
              <a:rPr sz="2400" b="0" i="0" spc="85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400" b="0" i="0" spc="195" dirty="0">
                <a:solidFill>
                  <a:srgbClr val="4ECDC4"/>
                </a:solidFill>
                <a:latin typeface="Calibri"/>
                <a:cs typeface="Calibri"/>
              </a:rPr>
              <a:t>lihat</a:t>
            </a:r>
            <a:r>
              <a:rPr sz="2400" b="0" i="0" spc="90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400" b="0" i="0" spc="295" dirty="0">
                <a:solidFill>
                  <a:srgbClr val="4ECDC4"/>
                </a:solidFill>
                <a:latin typeface="Calibri"/>
                <a:cs typeface="Calibri"/>
              </a:rPr>
              <a:t>apa</a:t>
            </a:r>
            <a:r>
              <a:rPr sz="2400" b="0" i="0" spc="90" dirty="0">
                <a:solidFill>
                  <a:srgbClr val="4ECDC4"/>
                </a:solidFill>
                <a:latin typeface="Calibri"/>
                <a:cs typeface="Calibri"/>
              </a:rPr>
              <a:t> </a:t>
            </a:r>
            <a:r>
              <a:rPr sz="2400" b="0" i="0" spc="210" dirty="0">
                <a:solidFill>
                  <a:srgbClr val="4ECDC4"/>
                </a:solidFill>
                <a:latin typeface="Calibri"/>
                <a:cs typeface="Calibri"/>
              </a:rPr>
              <a:t>saja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662" y="1660549"/>
            <a:ext cx="8987324" cy="4142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799" y="5639575"/>
            <a:ext cx="2141220" cy="1218565"/>
          </a:xfrm>
          <a:custGeom>
            <a:avLst/>
            <a:gdLst/>
            <a:ahLst/>
            <a:cxnLst/>
            <a:rect l="l" t="t" r="r" b="b"/>
            <a:pathLst>
              <a:path w="2141220" h="1218565">
                <a:moveTo>
                  <a:pt x="0" y="0"/>
                </a:moveTo>
                <a:lnTo>
                  <a:pt x="2141099" y="0"/>
                </a:lnTo>
                <a:lnTo>
                  <a:pt x="2141099" y="1218299"/>
                </a:lnTo>
                <a:lnTo>
                  <a:pt x="0" y="1218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0671" y="5992185"/>
            <a:ext cx="1975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30" dirty="0">
                <a:solidFill>
                  <a:srgbClr val="454F5B"/>
                </a:solidFill>
                <a:latin typeface="Calibri"/>
                <a:cs typeface="Calibri"/>
              </a:rPr>
              <a:t>(BIG</a:t>
            </a:r>
            <a:r>
              <a:rPr sz="3000" b="1" spc="9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3000" b="1" spc="165" dirty="0">
                <a:solidFill>
                  <a:srgbClr val="454F5B"/>
                </a:solidFill>
                <a:latin typeface="Calibri"/>
                <a:cs typeface="Calibri"/>
              </a:rPr>
              <a:t>2015)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04129" y="6517982"/>
            <a:ext cx="141605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00" dirty="0">
                <a:solidFill>
                  <a:srgbClr val="73849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>
              <a:lnSpc>
                <a:spcPct val="100000"/>
              </a:lnSpc>
              <a:spcBef>
                <a:spcPts val="100"/>
              </a:spcBef>
            </a:pPr>
            <a:r>
              <a:rPr spc="400" dirty="0"/>
              <a:t>Peta </a:t>
            </a:r>
            <a:r>
              <a:rPr spc="409" dirty="0"/>
              <a:t>Negara </a:t>
            </a:r>
            <a:r>
              <a:rPr spc="405" dirty="0"/>
              <a:t>Kesatuan</a:t>
            </a:r>
            <a:r>
              <a:rPr spc="-310" dirty="0"/>
              <a:t> </a:t>
            </a:r>
            <a:r>
              <a:rPr spc="390" dirty="0"/>
              <a:t>Republik  </a:t>
            </a:r>
            <a:r>
              <a:rPr spc="360" dirty="0"/>
              <a:t>Indonesia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734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7018" y="6454483"/>
            <a:ext cx="150495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6714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1931" y="6454483"/>
            <a:ext cx="180340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spc="100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6734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1779" y="6454483"/>
            <a:ext cx="180975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spc="100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-3" y="0"/>
            <a:ext cx="914400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4387" y="6454483"/>
            <a:ext cx="195580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spc="160" dirty="0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9143999" cy="6731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1550" y="6454483"/>
            <a:ext cx="180975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b="1" spc="100" dirty="0">
                <a:solidFill>
                  <a:srgbClr val="FFFFFF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6756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800" y="0"/>
            <a:ext cx="635" cy="6858000"/>
          </a:xfrm>
          <a:custGeom>
            <a:avLst/>
            <a:gdLst/>
            <a:ahLst/>
            <a:cxnLst/>
            <a:rect l="l" t="t" r="r" b="b"/>
            <a:pathLst>
              <a:path w="634" h="6858000">
                <a:moveTo>
                  <a:pt x="0" y="6857999"/>
                </a:moveTo>
                <a:lnTo>
                  <a:pt x="199" y="6857999"/>
                </a:lnTo>
                <a:lnTo>
                  <a:pt x="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680710" cy="6858000"/>
          </a:xfrm>
          <a:custGeom>
            <a:avLst/>
            <a:gdLst/>
            <a:ahLst/>
            <a:cxnLst/>
            <a:rect l="l" t="t" r="r" b="b"/>
            <a:pathLst>
              <a:path w="5680710" h="6858000">
                <a:moveTo>
                  <a:pt x="0" y="6857999"/>
                </a:moveTo>
                <a:lnTo>
                  <a:pt x="5680599" y="6857999"/>
                </a:lnTo>
                <a:lnTo>
                  <a:pt x="56805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0599" y="0"/>
            <a:ext cx="3463290" cy="6858000"/>
          </a:xfrm>
          <a:custGeom>
            <a:avLst/>
            <a:gdLst/>
            <a:ahLst/>
            <a:cxnLst/>
            <a:rect l="l" t="t" r="r" b="b"/>
            <a:pathLst>
              <a:path w="3463290" h="6858000">
                <a:moveTo>
                  <a:pt x="0" y="0"/>
                </a:moveTo>
                <a:lnTo>
                  <a:pt x="3463199" y="0"/>
                </a:lnTo>
                <a:lnTo>
                  <a:pt x="34631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77804" y="5624524"/>
            <a:ext cx="1376045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100"/>
              </a:spcBef>
            </a:pPr>
            <a:r>
              <a:rPr sz="2200" spc="290" dirty="0">
                <a:solidFill>
                  <a:srgbClr val="FFFFFF"/>
                </a:solidFill>
                <a:latin typeface="Calibri"/>
                <a:cs typeface="Calibri"/>
              </a:rPr>
              <a:t>Simpulan</a:t>
            </a:r>
            <a:endParaRPr sz="2200">
              <a:latin typeface="Calibri"/>
              <a:cs typeface="Calibri"/>
            </a:endParaRPr>
          </a:p>
          <a:p>
            <a:pPr marL="559435">
              <a:lnSpc>
                <a:spcPts val="2635"/>
              </a:lnSpc>
            </a:pPr>
            <a:r>
              <a:rPr sz="2200" spc="254" dirty="0">
                <a:solidFill>
                  <a:srgbClr val="FFFFFF"/>
                </a:solidFill>
                <a:latin typeface="Calibri"/>
                <a:cs typeface="Calibri"/>
              </a:rPr>
              <a:t>Saran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40" dirty="0"/>
              <a:t>36</a:t>
            </a:fld>
            <a:endParaRPr spc="14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56275" y="1624142"/>
            <a:ext cx="2338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85" dirty="0">
                <a:solidFill>
                  <a:srgbClr val="738498"/>
                </a:solidFill>
              </a:rPr>
              <a:t>Penutup</a:t>
            </a:r>
            <a:endParaRPr sz="4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225" y="721335"/>
            <a:ext cx="19208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5" dirty="0"/>
              <a:t>Simpulan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40" dirty="0"/>
              <a:t>37</a:t>
            </a:fld>
            <a:endParaRPr spc="140" dirty="0"/>
          </a:p>
        </p:txBody>
      </p:sp>
      <p:sp>
        <p:nvSpPr>
          <p:cNvPr id="5" name="object 5"/>
          <p:cNvSpPr txBox="1"/>
          <p:nvPr/>
        </p:nvSpPr>
        <p:spPr>
          <a:xfrm>
            <a:off x="623949" y="2405524"/>
            <a:ext cx="2374265" cy="102743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0365" marR="5080" indent="-368300">
              <a:lnSpc>
                <a:spcPts val="2630"/>
              </a:lnSpc>
              <a:spcBef>
                <a:spcPts val="195"/>
              </a:spcBef>
              <a:tabLst>
                <a:tab pos="380365" algn="l"/>
              </a:tabLst>
            </a:pPr>
            <a:r>
              <a:rPr sz="220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200" spc="265" dirty="0">
                <a:solidFill>
                  <a:srgbClr val="454F5B"/>
                </a:solidFill>
                <a:latin typeface="Calibri"/>
                <a:cs typeface="Calibri"/>
              </a:rPr>
              <a:t>Optimal  </a:t>
            </a:r>
            <a:r>
              <a:rPr sz="2200" spc="325" dirty="0">
                <a:solidFill>
                  <a:srgbClr val="454F5B"/>
                </a:solidFill>
                <a:latin typeface="Calibri"/>
                <a:cs typeface="Calibri"/>
              </a:rPr>
              <a:t>dengan </a:t>
            </a:r>
            <a:r>
              <a:rPr sz="2200" spc="125" dirty="0">
                <a:solidFill>
                  <a:srgbClr val="454F5B"/>
                </a:solidFill>
                <a:latin typeface="Calibri"/>
                <a:cs typeface="Calibri"/>
              </a:rPr>
              <a:t>3</a:t>
            </a:r>
            <a:r>
              <a:rPr sz="2200" spc="-26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200" spc="150" dirty="0">
                <a:solidFill>
                  <a:srgbClr val="454F5B"/>
                </a:solidFill>
                <a:latin typeface="Calibri"/>
                <a:cs typeface="Calibri"/>
              </a:rPr>
              <a:t>fitur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35"/>
              </a:lnSpc>
              <a:tabLst>
                <a:tab pos="380365" algn="l"/>
              </a:tabLst>
            </a:pPr>
            <a:r>
              <a:rPr sz="220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200" spc="415" dirty="0">
                <a:solidFill>
                  <a:srgbClr val="454F5B"/>
                </a:solidFill>
                <a:latin typeface="Calibri"/>
                <a:cs typeface="Calibri"/>
              </a:rPr>
              <a:t>H </a:t>
            </a:r>
            <a:r>
              <a:rPr sz="2200" spc="165" dirty="0">
                <a:solidFill>
                  <a:srgbClr val="454F5B"/>
                </a:solidFill>
                <a:latin typeface="Calibri"/>
                <a:cs typeface="Calibri"/>
              </a:rPr>
              <a:t>&gt;</a:t>
            </a:r>
            <a:r>
              <a:rPr sz="2200" spc="-2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200" spc="125" dirty="0">
                <a:solidFill>
                  <a:srgbClr val="454F5B"/>
                </a:solidFill>
                <a:latin typeface="Calibri"/>
                <a:cs typeface="Calibri"/>
              </a:rPr>
              <a:t>0.5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024" y="1995949"/>
            <a:ext cx="44970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35" dirty="0">
                <a:solidFill>
                  <a:srgbClr val="454F5B"/>
                </a:solidFill>
                <a:latin typeface="Calibri"/>
                <a:cs typeface="Calibri"/>
              </a:rPr>
              <a:t>Statistik </a:t>
            </a:r>
            <a:r>
              <a:rPr sz="2200" b="1" spc="300" dirty="0">
                <a:solidFill>
                  <a:srgbClr val="454F5B"/>
                </a:solidFill>
                <a:latin typeface="Calibri"/>
                <a:cs typeface="Calibri"/>
              </a:rPr>
              <a:t>Hopkins </a:t>
            </a:r>
            <a:r>
              <a:rPr sz="2200" b="1" spc="235" dirty="0">
                <a:solidFill>
                  <a:srgbClr val="454F5B"/>
                </a:solidFill>
                <a:latin typeface="Calibri"/>
                <a:cs typeface="Calibri"/>
              </a:rPr>
              <a:t>Hasil</a:t>
            </a:r>
            <a:r>
              <a:rPr sz="2200" b="1" spc="1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200" b="1" spc="260" dirty="0">
                <a:solidFill>
                  <a:srgbClr val="454F5B"/>
                </a:solidFill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3799" y="2405524"/>
            <a:ext cx="2432685" cy="16941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0365" marR="5080" indent="-368300">
              <a:lnSpc>
                <a:spcPts val="2630"/>
              </a:lnSpc>
              <a:spcBef>
                <a:spcPts val="195"/>
              </a:spcBef>
              <a:tabLst>
                <a:tab pos="380365" algn="l"/>
              </a:tabLst>
            </a:pPr>
            <a:r>
              <a:rPr sz="220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200" spc="335" dirty="0">
                <a:solidFill>
                  <a:srgbClr val="454F5B"/>
                </a:solidFill>
                <a:latin typeface="Calibri"/>
                <a:cs typeface="Calibri"/>
              </a:rPr>
              <a:t>4 </a:t>
            </a:r>
            <a:r>
              <a:rPr sz="2200" spc="220" dirty="0">
                <a:solidFill>
                  <a:srgbClr val="454F5B"/>
                </a:solidFill>
                <a:latin typeface="Calibri"/>
                <a:cs typeface="Calibri"/>
              </a:rPr>
              <a:t>Cluster  </a:t>
            </a:r>
            <a:r>
              <a:rPr sz="2200" spc="325" dirty="0">
                <a:solidFill>
                  <a:srgbClr val="454F5B"/>
                </a:solidFill>
                <a:latin typeface="Calibri"/>
                <a:cs typeface="Calibri"/>
              </a:rPr>
              <a:t>dengan</a:t>
            </a:r>
            <a:r>
              <a:rPr sz="2200" spc="-2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200" spc="280" dirty="0">
                <a:solidFill>
                  <a:srgbClr val="454F5B"/>
                </a:solidFill>
                <a:latin typeface="Calibri"/>
                <a:cs typeface="Calibri"/>
              </a:rPr>
              <a:t>Elbow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25"/>
              </a:lnSpc>
              <a:tabLst>
                <a:tab pos="380365" algn="l"/>
              </a:tabLst>
            </a:pPr>
            <a:r>
              <a:rPr sz="220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200" spc="290" dirty="0">
                <a:solidFill>
                  <a:srgbClr val="454F5B"/>
                </a:solidFill>
                <a:latin typeface="Calibri"/>
                <a:cs typeface="Calibri"/>
              </a:rPr>
              <a:t>Penentuan</a:t>
            </a:r>
            <a:endParaRPr sz="2200">
              <a:latin typeface="Calibri"/>
              <a:cs typeface="Calibri"/>
            </a:endParaRPr>
          </a:p>
          <a:p>
            <a:pPr marL="380365" marR="30480">
              <a:lnSpc>
                <a:spcPts val="2630"/>
              </a:lnSpc>
              <a:spcBef>
                <a:spcPts val="90"/>
              </a:spcBef>
            </a:pPr>
            <a:r>
              <a:rPr sz="2200" spc="195" dirty="0">
                <a:solidFill>
                  <a:srgbClr val="454F5B"/>
                </a:solidFill>
                <a:latin typeface="Calibri"/>
                <a:cs typeface="Calibri"/>
              </a:rPr>
              <a:t>label </a:t>
            </a:r>
            <a:r>
              <a:rPr sz="2200" spc="325" dirty="0">
                <a:solidFill>
                  <a:srgbClr val="454F5B"/>
                </a:solidFill>
                <a:latin typeface="Calibri"/>
                <a:cs typeface="Calibri"/>
              </a:rPr>
              <a:t>dengan  </a:t>
            </a:r>
            <a:r>
              <a:rPr sz="2200" spc="280" dirty="0">
                <a:solidFill>
                  <a:srgbClr val="454F5B"/>
                </a:solidFill>
                <a:latin typeface="Calibri"/>
                <a:cs typeface="Calibri"/>
              </a:rPr>
              <a:t>perbandingan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4000" y="1995949"/>
            <a:ext cx="2720975" cy="243713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195"/>
              </a:spcBef>
            </a:pPr>
            <a:r>
              <a:rPr sz="2200" b="1" spc="215" dirty="0">
                <a:solidFill>
                  <a:srgbClr val="454F5B"/>
                </a:solidFill>
                <a:latin typeface="Calibri"/>
                <a:cs typeface="Calibri"/>
              </a:rPr>
              <a:t>Alternatif </a:t>
            </a:r>
            <a:r>
              <a:rPr sz="2200" b="1" spc="265" dirty="0">
                <a:solidFill>
                  <a:srgbClr val="454F5B"/>
                </a:solidFill>
                <a:latin typeface="Calibri"/>
                <a:cs typeface="Calibri"/>
              </a:rPr>
              <a:t>Sentra  </a:t>
            </a:r>
            <a:r>
              <a:rPr sz="2200" b="1" spc="315" dirty="0">
                <a:solidFill>
                  <a:srgbClr val="454F5B"/>
                </a:solidFill>
                <a:latin typeface="Calibri"/>
                <a:cs typeface="Calibri"/>
              </a:rPr>
              <a:t>tanaman</a:t>
            </a:r>
            <a:r>
              <a:rPr sz="2200" b="1" spc="3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200" b="1" spc="280" dirty="0">
                <a:solidFill>
                  <a:srgbClr val="454F5B"/>
                </a:solidFill>
                <a:latin typeface="Calibri"/>
                <a:cs typeface="Calibri"/>
              </a:rPr>
              <a:t>produksi  </a:t>
            </a:r>
            <a:r>
              <a:rPr sz="2200" b="1" spc="245" dirty="0">
                <a:solidFill>
                  <a:srgbClr val="454F5B"/>
                </a:solidFill>
                <a:latin typeface="Calibri"/>
                <a:cs typeface="Calibri"/>
              </a:rPr>
              <a:t>Hortikultura</a:t>
            </a:r>
            <a:endParaRPr sz="2200">
              <a:latin typeface="Calibri"/>
              <a:cs typeface="Calibri"/>
            </a:endParaRPr>
          </a:p>
          <a:p>
            <a:pPr marL="101600">
              <a:lnSpc>
                <a:spcPts val="2630"/>
              </a:lnSpc>
              <a:spcBef>
                <a:spcPts val="490"/>
              </a:spcBef>
              <a:tabLst>
                <a:tab pos="469265" algn="l"/>
              </a:tabLst>
            </a:pPr>
            <a:r>
              <a:rPr sz="220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200" spc="220" dirty="0">
                <a:solidFill>
                  <a:srgbClr val="454F5B"/>
                </a:solidFill>
                <a:latin typeface="Calibri"/>
                <a:cs typeface="Calibri"/>
              </a:rPr>
              <a:t>6</a:t>
            </a:r>
            <a:r>
              <a:rPr sz="2200" spc="6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200" spc="290" dirty="0">
                <a:solidFill>
                  <a:srgbClr val="454F5B"/>
                </a:solidFill>
                <a:latin typeface="Calibri"/>
                <a:cs typeface="Calibri"/>
              </a:rPr>
              <a:t>Kabupaten</a:t>
            </a:r>
            <a:endParaRPr sz="2200">
              <a:latin typeface="Calibri"/>
              <a:cs typeface="Calibri"/>
            </a:endParaRPr>
          </a:p>
          <a:p>
            <a:pPr marL="469900" marR="379730" indent="-368300">
              <a:lnSpc>
                <a:spcPts val="2630"/>
              </a:lnSpc>
              <a:spcBef>
                <a:spcPts val="85"/>
              </a:spcBef>
              <a:tabLst>
                <a:tab pos="469265" algn="l"/>
              </a:tabLst>
            </a:pPr>
            <a:r>
              <a:rPr sz="220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200" spc="220" dirty="0">
                <a:solidFill>
                  <a:srgbClr val="454F5B"/>
                </a:solidFill>
                <a:latin typeface="Calibri"/>
                <a:cs typeface="Calibri"/>
              </a:rPr>
              <a:t>Cluster  </a:t>
            </a:r>
            <a:r>
              <a:rPr sz="2200" spc="210" dirty="0">
                <a:solidFill>
                  <a:srgbClr val="454F5B"/>
                </a:solidFill>
                <a:latin typeface="Calibri"/>
                <a:cs typeface="Calibri"/>
              </a:rPr>
              <a:t>Produktivitas  </a:t>
            </a:r>
            <a:r>
              <a:rPr sz="2200" spc="235" dirty="0">
                <a:solidFill>
                  <a:srgbClr val="454F5B"/>
                </a:solidFill>
                <a:latin typeface="Calibri"/>
                <a:cs typeface="Calibri"/>
              </a:rPr>
              <a:t>tertinggi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225" y="721335"/>
            <a:ext cx="1166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85" dirty="0"/>
              <a:t>Saran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40" dirty="0"/>
              <a:t>38</a:t>
            </a:fld>
            <a:endParaRPr spc="140" dirty="0"/>
          </a:p>
        </p:txBody>
      </p:sp>
      <p:sp>
        <p:nvSpPr>
          <p:cNvPr id="5" name="object 5"/>
          <p:cNvSpPr txBox="1"/>
          <p:nvPr/>
        </p:nvSpPr>
        <p:spPr>
          <a:xfrm>
            <a:off x="511050" y="3244858"/>
            <a:ext cx="252285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93700" marR="5080" indent="-381000">
              <a:lnSpc>
                <a:spcPts val="2850"/>
              </a:lnSpc>
              <a:spcBef>
                <a:spcPts val="220"/>
              </a:spcBef>
              <a:tabLst>
                <a:tab pos="393065" algn="l"/>
              </a:tabLst>
            </a:pPr>
            <a:r>
              <a:rPr sz="2400" b="1" spc="-1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400" b="1" spc="320" dirty="0">
                <a:solidFill>
                  <a:srgbClr val="454F5B"/>
                </a:solidFill>
                <a:latin typeface="Calibri"/>
                <a:cs typeface="Calibri"/>
              </a:rPr>
              <a:t>Pemerintah  </a:t>
            </a:r>
            <a:r>
              <a:rPr sz="2400" b="1" spc="385" dirty="0">
                <a:solidFill>
                  <a:srgbClr val="454F5B"/>
                </a:solidFill>
                <a:latin typeface="Calibri"/>
                <a:cs typeface="Calibri"/>
              </a:rPr>
              <a:t>Jawa</a:t>
            </a:r>
            <a:r>
              <a:rPr sz="2400" b="1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b="1" spc="360" dirty="0">
                <a:solidFill>
                  <a:srgbClr val="454F5B"/>
                </a:solidFill>
                <a:latin typeface="Calibri"/>
                <a:cs typeface="Calibri"/>
              </a:rPr>
              <a:t>Tengah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7051" y="3244858"/>
            <a:ext cx="250507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93700" marR="5080" indent="-381000">
              <a:lnSpc>
                <a:spcPts val="2850"/>
              </a:lnSpc>
              <a:spcBef>
                <a:spcPts val="220"/>
              </a:spcBef>
              <a:tabLst>
                <a:tab pos="393065" algn="l"/>
              </a:tabLst>
            </a:pPr>
            <a:r>
              <a:rPr sz="2400" b="1" spc="-1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400" b="1" spc="254" dirty="0">
                <a:solidFill>
                  <a:srgbClr val="454F5B"/>
                </a:solidFill>
                <a:latin typeface="Calibri"/>
                <a:cs typeface="Calibri"/>
              </a:rPr>
              <a:t>Validasi</a:t>
            </a:r>
            <a:r>
              <a:rPr sz="2400" b="1" spc="6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b="1" spc="315" dirty="0">
                <a:solidFill>
                  <a:srgbClr val="454F5B"/>
                </a:solidFill>
                <a:latin typeface="Calibri"/>
                <a:cs typeface="Calibri"/>
              </a:rPr>
              <a:t>Data  </a:t>
            </a:r>
            <a:r>
              <a:rPr sz="2400" b="1" spc="370" dirty="0">
                <a:solidFill>
                  <a:srgbClr val="454F5B"/>
                </a:solidFill>
                <a:latin typeface="Calibri"/>
                <a:cs typeface="Calibri"/>
              </a:rPr>
              <a:t>Lapangan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0200" y="3244858"/>
            <a:ext cx="271018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93700" marR="5080" indent="-381000">
              <a:lnSpc>
                <a:spcPts val="2850"/>
              </a:lnSpc>
              <a:spcBef>
                <a:spcPts val="220"/>
              </a:spcBef>
              <a:tabLst>
                <a:tab pos="393065" algn="l"/>
              </a:tabLst>
            </a:pPr>
            <a:r>
              <a:rPr sz="2400" b="1" spc="-10" dirty="0">
                <a:solidFill>
                  <a:srgbClr val="C7F464"/>
                </a:solidFill>
                <a:latin typeface="MS PGothic"/>
                <a:cs typeface="MS PGothic"/>
              </a:rPr>
              <a:t>▣	</a:t>
            </a:r>
            <a:r>
              <a:rPr sz="2400" b="1" spc="275" dirty="0">
                <a:solidFill>
                  <a:srgbClr val="454F5B"/>
                </a:solidFill>
                <a:latin typeface="Calibri"/>
                <a:cs typeface="Calibri"/>
              </a:rPr>
              <a:t>Metode</a:t>
            </a:r>
            <a:r>
              <a:rPr sz="2400" b="1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b="1" spc="330" dirty="0">
                <a:solidFill>
                  <a:srgbClr val="454F5B"/>
                </a:solidFill>
                <a:latin typeface="Calibri"/>
                <a:cs typeface="Calibri"/>
              </a:rPr>
              <a:t>dalam  </a:t>
            </a:r>
            <a:r>
              <a:rPr sz="2400" b="1" spc="300" dirty="0">
                <a:solidFill>
                  <a:srgbClr val="454F5B"/>
                </a:solidFill>
                <a:latin typeface="Calibri"/>
                <a:cs typeface="Calibri"/>
              </a:rPr>
              <a:t>reduksi</a:t>
            </a:r>
            <a:r>
              <a:rPr sz="2400" b="1" spc="114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b="1" spc="210" dirty="0">
                <a:solidFill>
                  <a:srgbClr val="454F5B"/>
                </a:solidFill>
                <a:latin typeface="Calibri"/>
                <a:cs typeface="Calibri"/>
              </a:rPr>
              <a:t>fitur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19899"/>
            <a:ext cx="9144000" cy="4100829"/>
          </a:xfrm>
          <a:custGeom>
            <a:avLst/>
            <a:gdLst/>
            <a:ahLst/>
            <a:cxnLst/>
            <a:rect l="l" t="t" r="r" b="b"/>
            <a:pathLst>
              <a:path w="9144000" h="4100829">
                <a:moveTo>
                  <a:pt x="0" y="4100399"/>
                </a:moveTo>
                <a:lnTo>
                  <a:pt x="9143999" y="4100399"/>
                </a:lnTo>
                <a:lnTo>
                  <a:pt x="9143999" y="0"/>
                </a:lnTo>
                <a:lnTo>
                  <a:pt x="0" y="0"/>
                </a:lnTo>
                <a:lnTo>
                  <a:pt x="0" y="41003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" y="6720299"/>
            <a:ext cx="9144000" cy="137795"/>
          </a:xfrm>
          <a:custGeom>
            <a:avLst/>
            <a:gdLst/>
            <a:ahLst/>
            <a:cxnLst/>
            <a:rect l="l" t="t" r="r" b="b"/>
            <a:pathLst>
              <a:path w="9144000" h="137795">
                <a:moveTo>
                  <a:pt x="0" y="0"/>
                </a:moveTo>
                <a:lnTo>
                  <a:pt x="9144000" y="0"/>
                </a:lnTo>
                <a:lnTo>
                  <a:pt x="9144000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2620010"/>
          </a:xfrm>
          <a:custGeom>
            <a:avLst/>
            <a:gdLst/>
            <a:ahLst/>
            <a:cxnLst/>
            <a:rect l="l" t="t" r="r" b="b"/>
            <a:pathLst>
              <a:path w="9144000" h="2620010">
                <a:moveTo>
                  <a:pt x="0" y="0"/>
                </a:moveTo>
                <a:lnTo>
                  <a:pt x="9143999" y="0"/>
                </a:lnTo>
                <a:lnTo>
                  <a:pt x="9143999" y="2619899"/>
                </a:lnTo>
                <a:lnTo>
                  <a:pt x="0" y="26198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675" y="1328375"/>
            <a:ext cx="893953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1230" dirty="0">
                <a:solidFill>
                  <a:srgbClr val="4ECDC4"/>
                </a:solidFill>
              </a:rPr>
              <a:t>Terima</a:t>
            </a:r>
            <a:r>
              <a:rPr sz="10000" spc="509" dirty="0">
                <a:solidFill>
                  <a:srgbClr val="4ECDC4"/>
                </a:solidFill>
              </a:rPr>
              <a:t> </a:t>
            </a:r>
            <a:r>
              <a:rPr sz="10000" spc="1010" dirty="0">
                <a:solidFill>
                  <a:srgbClr val="4ECDC4"/>
                </a:solidFill>
              </a:rPr>
              <a:t>kasih!</a:t>
            </a:r>
            <a:endParaRPr sz="10000"/>
          </a:p>
        </p:txBody>
      </p:sp>
      <p:sp>
        <p:nvSpPr>
          <p:cNvPr id="6" name="object 6"/>
          <p:cNvSpPr txBox="1"/>
          <p:nvPr/>
        </p:nvSpPr>
        <p:spPr>
          <a:xfrm>
            <a:off x="4465649" y="6436906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57007" y="4768739"/>
            <a:ext cx="353441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marR="5080" indent="-267335">
              <a:lnSpc>
                <a:spcPct val="115599"/>
              </a:lnSpc>
              <a:spcBef>
                <a:spcPts val="100"/>
              </a:spcBef>
            </a:pPr>
            <a:r>
              <a:rPr sz="2000" b="1" spc="335" dirty="0">
                <a:solidFill>
                  <a:srgbClr val="454F5B"/>
                </a:solidFill>
                <a:latin typeface="Calibri"/>
                <a:cs typeface="Calibri"/>
              </a:rPr>
              <a:t>Pawang </a:t>
            </a:r>
            <a:r>
              <a:rPr sz="2000" b="1" spc="275" dirty="0">
                <a:solidFill>
                  <a:srgbClr val="454F5B"/>
                </a:solidFill>
                <a:latin typeface="Calibri"/>
                <a:cs typeface="Calibri"/>
              </a:rPr>
              <a:t>Python</a:t>
            </a:r>
            <a:r>
              <a:rPr sz="2000" b="1" spc="-24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b="1" spc="215" dirty="0">
                <a:solidFill>
                  <a:srgbClr val="454F5B"/>
                </a:solidFill>
                <a:latin typeface="Calibri"/>
                <a:cs typeface="Calibri"/>
              </a:rPr>
              <a:t>Liar </a:t>
            </a:r>
            <a:r>
              <a:rPr sz="2000" b="1" spc="300" dirty="0">
                <a:solidFill>
                  <a:srgbClr val="454F5B"/>
                </a:solidFill>
                <a:latin typeface="Calibri"/>
                <a:cs typeface="Calibri"/>
              </a:rPr>
              <a:t>Team  </a:t>
            </a:r>
            <a:r>
              <a:rPr sz="2000" b="1" spc="200" dirty="0">
                <a:solidFill>
                  <a:srgbClr val="454F5B"/>
                </a:solidFill>
                <a:latin typeface="Calibri"/>
                <a:cs typeface="Calibri"/>
              </a:rPr>
              <a:t>Institut </a:t>
            </a:r>
            <a:r>
              <a:rPr sz="2000" b="1" spc="240" dirty="0">
                <a:solidFill>
                  <a:srgbClr val="454F5B"/>
                </a:solidFill>
                <a:latin typeface="Calibri"/>
                <a:cs typeface="Calibri"/>
              </a:rPr>
              <a:t>Pertanian</a:t>
            </a:r>
            <a:r>
              <a:rPr sz="2000" b="1" spc="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000" b="1" spc="295" dirty="0">
                <a:solidFill>
                  <a:srgbClr val="454F5B"/>
                </a:solidFill>
                <a:latin typeface="Calibri"/>
                <a:cs typeface="Calibri"/>
              </a:rPr>
              <a:t>Bogor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70947"/>
            <a:ext cx="9144000" cy="2149475"/>
          </a:xfrm>
          <a:custGeom>
            <a:avLst/>
            <a:gdLst/>
            <a:ahLst/>
            <a:cxnLst/>
            <a:rect l="l" t="t" r="r" b="b"/>
            <a:pathLst>
              <a:path w="9144000" h="2149475">
                <a:moveTo>
                  <a:pt x="0" y="2149352"/>
                </a:moveTo>
                <a:lnTo>
                  <a:pt x="9143999" y="2149352"/>
                </a:lnTo>
                <a:lnTo>
                  <a:pt x="9143999" y="0"/>
                </a:lnTo>
                <a:lnTo>
                  <a:pt x="0" y="0"/>
                </a:lnTo>
                <a:lnTo>
                  <a:pt x="0" y="2149352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2287270"/>
          </a:xfrm>
          <a:custGeom>
            <a:avLst/>
            <a:gdLst/>
            <a:ahLst/>
            <a:cxnLst/>
            <a:rect l="l" t="t" r="r" b="b"/>
            <a:pathLst>
              <a:path w="9144000" h="2287270">
                <a:moveTo>
                  <a:pt x="0" y="0"/>
                </a:moveTo>
                <a:lnTo>
                  <a:pt x="9143999" y="0"/>
                </a:lnTo>
                <a:lnTo>
                  <a:pt x="9143999" y="2286899"/>
                </a:lnTo>
                <a:lnTo>
                  <a:pt x="0" y="2286899"/>
                </a:lnTo>
                <a:lnTo>
                  <a:pt x="0" y="0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284047"/>
            <a:ext cx="9144000" cy="2287270"/>
          </a:xfrm>
          <a:custGeom>
            <a:avLst/>
            <a:gdLst/>
            <a:ahLst/>
            <a:cxnLst/>
            <a:rect l="l" t="t" r="r" b="b"/>
            <a:pathLst>
              <a:path w="9144000" h="2287270">
                <a:moveTo>
                  <a:pt x="0" y="0"/>
                </a:moveTo>
                <a:lnTo>
                  <a:pt x="9143999" y="0"/>
                </a:lnTo>
                <a:lnTo>
                  <a:pt x="9143999" y="2286899"/>
                </a:lnTo>
                <a:lnTo>
                  <a:pt x="0" y="22868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650" y="292499"/>
            <a:ext cx="8114100" cy="130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8649" y="1234045"/>
            <a:ext cx="7886700" cy="73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sz="7200" spc="370" dirty="0">
                <a:solidFill>
                  <a:srgbClr val="4ECDC4"/>
                </a:solidFill>
              </a:rPr>
              <a:t>1.913.578,68</a:t>
            </a:r>
            <a:r>
              <a:rPr sz="7200" spc="315" dirty="0">
                <a:solidFill>
                  <a:srgbClr val="4ECDC4"/>
                </a:solidFill>
              </a:rPr>
              <a:t> </a:t>
            </a:r>
            <a:r>
              <a:rPr sz="7200" spc="1130" dirty="0">
                <a:solidFill>
                  <a:srgbClr val="4ECDC4"/>
                </a:solidFill>
              </a:rPr>
              <a:t>km</a:t>
            </a:r>
            <a:r>
              <a:rPr sz="7200" spc="1695" baseline="31250" dirty="0">
                <a:solidFill>
                  <a:srgbClr val="4ECDC4"/>
                </a:solidFill>
              </a:rPr>
              <a:t>2</a:t>
            </a:r>
            <a:endParaRPr sz="7200" baseline="31250"/>
          </a:p>
          <a:p>
            <a:pPr marL="52705">
              <a:lnSpc>
                <a:spcPct val="100000"/>
              </a:lnSpc>
              <a:spcBef>
                <a:spcPts val="140"/>
              </a:spcBef>
            </a:pPr>
            <a:r>
              <a:rPr sz="2400" b="0" spc="315" dirty="0">
                <a:solidFill>
                  <a:srgbClr val="FFFFFF"/>
                </a:solidFill>
                <a:latin typeface="Calibri"/>
                <a:cs typeface="Calibri"/>
              </a:rPr>
              <a:t>Luas</a:t>
            </a:r>
            <a:r>
              <a:rPr sz="2400" b="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0" spc="260" dirty="0">
                <a:solidFill>
                  <a:srgbClr val="FFFFFF"/>
                </a:solidFill>
                <a:latin typeface="Calibri"/>
                <a:cs typeface="Calibri"/>
              </a:rPr>
              <a:t>daratan</a:t>
            </a:r>
            <a:r>
              <a:rPr sz="2400" b="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0" spc="254" dirty="0">
                <a:solidFill>
                  <a:srgbClr val="FFFFFF"/>
                </a:solidFill>
                <a:latin typeface="Calibri"/>
                <a:cs typeface="Calibri"/>
              </a:rPr>
              <a:t>Indonesia</a:t>
            </a:r>
            <a:r>
              <a:rPr sz="2400" b="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0" spc="355" dirty="0">
                <a:solidFill>
                  <a:srgbClr val="FFFFFF"/>
                </a:solidFill>
                <a:latin typeface="Calibri"/>
                <a:cs typeface="Calibri"/>
              </a:rPr>
              <a:t>(BPS</a:t>
            </a:r>
            <a:r>
              <a:rPr sz="2400" b="0" spc="85" dirty="0">
                <a:solidFill>
                  <a:srgbClr val="FFFFFF"/>
                </a:solidFill>
                <a:latin typeface="Calibri"/>
                <a:cs typeface="Calibri"/>
              </a:rPr>
              <a:t> 2017)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8649" y="4864499"/>
            <a:ext cx="7886700" cy="130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8649" y="5806045"/>
            <a:ext cx="7886700" cy="1000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8824" y="6343128"/>
            <a:ext cx="159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5" dirty="0">
                <a:solidFill>
                  <a:srgbClr val="FFFFFF"/>
                </a:solidFill>
                <a:latin typeface="Calibri"/>
                <a:cs typeface="Calibri"/>
              </a:rPr>
              <a:t>(BPS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Calibri"/>
                <a:cs typeface="Calibri"/>
              </a:rPr>
              <a:t>2015)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8649" y="2578499"/>
            <a:ext cx="7886700" cy="130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8649" y="3520045"/>
            <a:ext cx="7886700" cy="73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8824" y="2725954"/>
            <a:ext cx="6884034" cy="3646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590"/>
              </a:lnSpc>
            </a:pPr>
            <a:r>
              <a:rPr sz="7200" b="1" spc="520" dirty="0">
                <a:solidFill>
                  <a:srgbClr val="C7F464"/>
                </a:solidFill>
                <a:latin typeface="Calibri"/>
                <a:cs typeface="Calibri"/>
              </a:rPr>
              <a:t>17.504</a:t>
            </a:r>
            <a:r>
              <a:rPr sz="7200" b="1" spc="-280" dirty="0">
                <a:solidFill>
                  <a:srgbClr val="C7F464"/>
                </a:solidFill>
                <a:latin typeface="Calibri"/>
                <a:cs typeface="Calibri"/>
              </a:rPr>
              <a:t> </a:t>
            </a:r>
            <a:r>
              <a:rPr sz="4800" b="1" spc="605" dirty="0">
                <a:solidFill>
                  <a:srgbClr val="C7F464"/>
                </a:solidFill>
                <a:latin typeface="Calibri"/>
                <a:cs typeface="Calibri"/>
              </a:rPr>
              <a:t>pulau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400" spc="325" dirty="0">
                <a:solidFill>
                  <a:srgbClr val="FFFFFF"/>
                </a:solidFill>
                <a:latin typeface="Calibri"/>
                <a:cs typeface="Calibri"/>
              </a:rPr>
              <a:t>Banyak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85" dirty="0">
                <a:solidFill>
                  <a:srgbClr val="FFFFFF"/>
                </a:solidFill>
                <a:latin typeface="Calibri"/>
                <a:cs typeface="Calibri"/>
              </a:rPr>
              <a:t>pulau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Indonesia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55" dirty="0">
                <a:solidFill>
                  <a:srgbClr val="FFFFFF"/>
                </a:solidFill>
                <a:latin typeface="Calibri"/>
                <a:cs typeface="Calibri"/>
              </a:rPr>
              <a:t>(BPS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 2017)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7200" b="1" spc="490" dirty="0">
                <a:solidFill>
                  <a:srgbClr val="4ECDC4"/>
                </a:solidFill>
                <a:latin typeface="Calibri"/>
                <a:cs typeface="Calibri"/>
              </a:rPr>
              <a:t>56,81%</a:t>
            </a:r>
            <a:endParaRPr sz="7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400" spc="19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45" dirty="0">
                <a:solidFill>
                  <a:srgbClr val="FFFFFF"/>
                </a:solidFill>
                <a:latin typeface="Calibri"/>
                <a:cs typeface="Calibri"/>
              </a:rPr>
              <a:t>penduduk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Calibri"/>
                <a:cs typeface="Calibri"/>
              </a:rPr>
              <a:t>Indonesia</a:t>
            </a:r>
            <a:r>
              <a:rPr sz="2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95" dirty="0">
                <a:solidFill>
                  <a:srgbClr val="FFFFFF"/>
                </a:solidFill>
                <a:latin typeface="Calibri"/>
                <a:cs typeface="Calibri"/>
              </a:rPr>
              <a:t>ada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2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FFFFFF"/>
                </a:solidFill>
                <a:latin typeface="Calibri"/>
                <a:cs typeface="Calibri"/>
              </a:rPr>
              <a:t>Pulau</a:t>
            </a:r>
            <a:r>
              <a:rPr sz="2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40" dirty="0">
                <a:solidFill>
                  <a:srgbClr val="FFFFFF"/>
                </a:solidFill>
                <a:latin typeface="Calibri"/>
                <a:cs typeface="Calibri"/>
              </a:rPr>
              <a:t>Jawa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6798" y="6436906"/>
            <a:ext cx="1308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1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795" cy="6858000"/>
          </a:xfrm>
          <a:custGeom>
            <a:avLst/>
            <a:gdLst/>
            <a:ahLst/>
            <a:cxnLst/>
            <a:rect l="l" t="t" r="r" b="b"/>
            <a:pathLst>
              <a:path w="137795" h="6858000">
                <a:moveTo>
                  <a:pt x="0" y="0"/>
                </a:moveTo>
                <a:lnTo>
                  <a:pt x="137699" y="0"/>
                </a:lnTo>
                <a:lnTo>
                  <a:pt x="1376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3272" y="1506188"/>
            <a:ext cx="1534160" cy="137795"/>
          </a:xfrm>
          <a:custGeom>
            <a:avLst/>
            <a:gdLst/>
            <a:ahLst/>
            <a:cxnLst/>
            <a:rect l="l" t="t" r="r" b="b"/>
            <a:pathLst>
              <a:path w="1534160" h="137794">
                <a:moveTo>
                  <a:pt x="0" y="0"/>
                </a:moveTo>
                <a:lnTo>
                  <a:pt x="1533599" y="0"/>
                </a:lnTo>
                <a:lnTo>
                  <a:pt x="1533599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3975" y="1661875"/>
            <a:ext cx="3810024" cy="517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25" y="3907175"/>
            <a:ext cx="5852700" cy="2926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26" y="1661875"/>
            <a:ext cx="2934600" cy="265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8749" y="1661874"/>
            <a:ext cx="3740150" cy="5172075"/>
          </a:xfrm>
          <a:custGeom>
            <a:avLst/>
            <a:gdLst/>
            <a:ahLst/>
            <a:cxnLst/>
            <a:rect l="l" t="t" r="r" b="b"/>
            <a:pathLst>
              <a:path w="3740150" h="5172075">
                <a:moveTo>
                  <a:pt x="0" y="0"/>
                </a:moveTo>
                <a:lnTo>
                  <a:pt x="3739799" y="0"/>
                </a:lnTo>
                <a:lnTo>
                  <a:pt x="3739799" y="5171699"/>
                </a:lnTo>
                <a:lnTo>
                  <a:pt x="0" y="51716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08749" y="1661874"/>
            <a:ext cx="3740150" cy="5172075"/>
          </a:xfrm>
          <a:custGeom>
            <a:avLst/>
            <a:gdLst/>
            <a:ahLst/>
            <a:cxnLst/>
            <a:rect l="l" t="t" r="r" b="b"/>
            <a:pathLst>
              <a:path w="3740150" h="5172075">
                <a:moveTo>
                  <a:pt x="0" y="0"/>
                </a:moveTo>
                <a:lnTo>
                  <a:pt x="3739799" y="0"/>
                </a:lnTo>
                <a:lnTo>
                  <a:pt x="3739799" y="5171699"/>
                </a:lnTo>
                <a:lnTo>
                  <a:pt x="0" y="5171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>
              <a:lnSpc>
                <a:spcPct val="100000"/>
              </a:lnSpc>
              <a:spcBef>
                <a:spcPts val="100"/>
              </a:spcBef>
            </a:pPr>
            <a:r>
              <a:rPr spc="505" dirty="0"/>
              <a:t>Dampak </a:t>
            </a:r>
            <a:r>
              <a:rPr spc="455" dirty="0"/>
              <a:t>perkembangan</a:t>
            </a:r>
            <a:r>
              <a:rPr spc="-220" dirty="0"/>
              <a:t> </a:t>
            </a:r>
            <a:r>
              <a:rPr spc="459" dirty="0"/>
              <a:t>penduduk  </a:t>
            </a:r>
            <a:r>
              <a:rPr spc="335" dirty="0"/>
              <a:t>(Fandeli </a:t>
            </a:r>
            <a:r>
              <a:rPr spc="320" dirty="0"/>
              <a:t>et </a:t>
            </a:r>
            <a:r>
              <a:rPr spc="170" dirty="0"/>
              <a:t>al.</a:t>
            </a:r>
            <a:r>
              <a:rPr spc="-155" dirty="0"/>
              <a:t> </a:t>
            </a:r>
            <a:r>
              <a:rPr spc="375" dirty="0"/>
              <a:t>2008)</a:t>
            </a:r>
          </a:p>
        </p:txBody>
      </p:sp>
      <p:sp>
        <p:nvSpPr>
          <p:cNvPr id="10" name="object 10"/>
          <p:cNvSpPr/>
          <p:nvPr/>
        </p:nvSpPr>
        <p:spPr>
          <a:xfrm>
            <a:off x="2839977" y="1994199"/>
            <a:ext cx="3464560" cy="720090"/>
          </a:xfrm>
          <a:custGeom>
            <a:avLst/>
            <a:gdLst/>
            <a:ahLst/>
            <a:cxnLst/>
            <a:rect l="l" t="t" r="r" b="b"/>
            <a:pathLst>
              <a:path w="3464560" h="720089">
                <a:moveTo>
                  <a:pt x="0" y="0"/>
                </a:moveTo>
                <a:lnTo>
                  <a:pt x="3464099" y="0"/>
                </a:lnTo>
                <a:lnTo>
                  <a:pt x="3464099" y="719699"/>
                </a:lnTo>
                <a:lnTo>
                  <a:pt x="0" y="719699"/>
                </a:lnTo>
                <a:lnTo>
                  <a:pt x="0" y="0"/>
                </a:lnTo>
                <a:close/>
              </a:path>
            </a:pathLst>
          </a:custGeom>
          <a:ln w="114299">
            <a:solidFill>
              <a:srgbClr val="C7F4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39977" y="3263656"/>
            <a:ext cx="3464560" cy="720090"/>
          </a:xfrm>
          <a:custGeom>
            <a:avLst/>
            <a:gdLst/>
            <a:ahLst/>
            <a:cxnLst/>
            <a:rect l="l" t="t" r="r" b="b"/>
            <a:pathLst>
              <a:path w="3464560" h="720089">
                <a:moveTo>
                  <a:pt x="0" y="0"/>
                </a:moveTo>
                <a:lnTo>
                  <a:pt x="3464099" y="0"/>
                </a:lnTo>
                <a:lnTo>
                  <a:pt x="3464099" y="719699"/>
                </a:lnTo>
                <a:lnTo>
                  <a:pt x="0" y="719699"/>
                </a:lnTo>
                <a:lnTo>
                  <a:pt x="0" y="0"/>
                </a:lnTo>
                <a:close/>
              </a:path>
            </a:pathLst>
          </a:custGeom>
          <a:ln w="114299">
            <a:solidFill>
              <a:srgbClr val="C7F4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39977" y="4533112"/>
            <a:ext cx="3464560" cy="720090"/>
          </a:xfrm>
          <a:custGeom>
            <a:avLst/>
            <a:gdLst/>
            <a:ahLst/>
            <a:cxnLst/>
            <a:rect l="l" t="t" r="r" b="b"/>
            <a:pathLst>
              <a:path w="3464560" h="720089">
                <a:moveTo>
                  <a:pt x="0" y="0"/>
                </a:moveTo>
                <a:lnTo>
                  <a:pt x="3464099" y="0"/>
                </a:lnTo>
                <a:lnTo>
                  <a:pt x="3464099" y="719699"/>
                </a:lnTo>
                <a:lnTo>
                  <a:pt x="0" y="719699"/>
                </a:lnTo>
                <a:lnTo>
                  <a:pt x="0" y="0"/>
                </a:lnTo>
                <a:close/>
              </a:path>
            </a:pathLst>
          </a:custGeom>
          <a:ln w="114299">
            <a:solidFill>
              <a:srgbClr val="C7F4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27" y="2820579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539"/>
                </a:lnTo>
              </a:path>
            </a:pathLst>
          </a:custGeom>
          <a:ln w="38099">
            <a:solidFill>
              <a:srgbClr val="454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28213" y="273295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0" y="87629"/>
                </a:moveTo>
                <a:lnTo>
                  <a:pt x="0" y="0"/>
                </a:lnTo>
                <a:lnTo>
                  <a:pt x="87629" y="0"/>
                </a:lnTo>
                <a:lnTo>
                  <a:pt x="87629" y="87629"/>
                </a:lnTo>
                <a:lnTo>
                  <a:pt x="0" y="87629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28213" y="273295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0" y="87629"/>
                </a:moveTo>
                <a:lnTo>
                  <a:pt x="0" y="0"/>
                </a:lnTo>
                <a:lnTo>
                  <a:pt x="87629" y="0"/>
                </a:lnTo>
                <a:lnTo>
                  <a:pt x="87629" y="87629"/>
                </a:lnTo>
                <a:lnTo>
                  <a:pt x="0" y="87629"/>
                </a:lnTo>
                <a:close/>
              </a:path>
            </a:pathLst>
          </a:custGeom>
          <a:ln w="38099">
            <a:solidFill>
              <a:srgbClr val="454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28213" y="315712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87629" y="0"/>
                </a:moveTo>
                <a:lnTo>
                  <a:pt x="87629" y="87629"/>
                </a:lnTo>
                <a:lnTo>
                  <a:pt x="0" y="87629"/>
                </a:lnTo>
                <a:lnTo>
                  <a:pt x="0" y="0"/>
                </a:lnTo>
                <a:lnTo>
                  <a:pt x="87629" y="0"/>
                </a:lnTo>
                <a:close/>
              </a:path>
            </a:pathLst>
          </a:custGeom>
          <a:ln w="38099">
            <a:solidFill>
              <a:srgbClr val="454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27" y="4090036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539"/>
                </a:lnTo>
              </a:path>
            </a:pathLst>
          </a:custGeom>
          <a:ln w="38099">
            <a:solidFill>
              <a:srgbClr val="454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28213" y="4002406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87629"/>
                </a:moveTo>
                <a:lnTo>
                  <a:pt x="0" y="0"/>
                </a:lnTo>
                <a:lnTo>
                  <a:pt x="87629" y="0"/>
                </a:lnTo>
                <a:lnTo>
                  <a:pt x="87629" y="87629"/>
                </a:lnTo>
                <a:lnTo>
                  <a:pt x="0" y="87629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28213" y="4002406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87629"/>
                </a:moveTo>
                <a:lnTo>
                  <a:pt x="0" y="0"/>
                </a:lnTo>
                <a:lnTo>
                  <a:pt x="87629" y="0"/>
                </a:lnTo>
                <a:lnTo>
                  <a:pt x="87629" y="87629"/>
                </a:lnTo>
                <a:lnTo>
                  <a:pt x="0" y="87629"/>
                </a:lnTo>
                <a:close/>
              </a:path>
            </a:pathLst>
          </a:custGeom>
          <a:ln w="38099">
            <a:solidFill>
              <a:srgbClr val="454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28213" y="4426576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87629" y="0"/>
                </a:moveTo>
                <a:lnTo>
                  <a:pt x="87629" y="87629"/>
                </a:lnTo>
                <a:lnTo>
                  <a:pt x="0" y="87629"/>
                </a:lnTo>
                <a:lnTo>
                  <a:pt x="0" y="0"/>
                </a:lnTo>
                <a:lnTo>
                  <a:pt x="87629" y="0"/>
                </a:lnTo>
                <a:close/>
              </a:path>
            </a:pathLst>
          </a:custGeom>
          <a:ln w="38099">
            <a:solidFill>
              <a:srgbClr val="454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916372" y="6513106"/>
            <a:ext cx="116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0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39911" y="5802682"/>
            <a:ext cx="3464560" cy="720090"/>
          </a:xfrm>
          <a:custGeom>
            <a:avLst/>
            <a:gdLst/>
            <a:ahLst/>
            <a:cxnLst/>
            <a:rect l="l" t="t" r="r" b="b"/>
            <a:pathLst>
              <a:path w="3464560" h="720090">
                <a:moveTo>
                  <a:pt x="0" y="0"/>
                </a:moveTo>
                <a:lnTo>
                  <a:pt x="3464099" y="0"/>
                </a:lnTo>
                <a:lnTo>
                  <a:pt x="3464099" y="719699"/>
                </a:lnTo>
                <a:lnTo>
                  <a:pt x="0" y="719699"/>
                </a:lnTo>
                <a:lnTo>
                  <a:pt x="0" y="0"/>
                </a:lnTo>
                <a:close/>
              </a:path>
            </a:pathLst>
          </a:custGeom>
          <a:ln w="114299">
            <a:solidFill>
              <a:srgbClr val="C7F4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48557" y="1967207"/>
            <a:ext cx="2847340" cy="43808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8900" marR="81280" algn="ctr">
              <a:lnSpc>
                <a:spcPts val="2850"/>
              </a:lnSpc>
              <a:spcBef>
                <a:spcPts val="220"/>
              </a:spcBef>
            </a:pPr>
            <a:r>
              <a:rPr sz="2400" spc="325" dirty="0">
                <a:solidFill>
                  <a:srgbClr val="454F5B"/>
                </a:solidFill>
                <a:latin typeface="Calibri"/>
                <a:cs typeface="Calibri"/>
              </a:rPr>
              <a:t>Kebutuhan</a:t>
            </a:r>
            <a:r>
              <a:rPr sz="2400" spc="2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70" dirty="0">
                <a:solidFill>
                  <a:srgbClr val="454F5B"/>
                </a:solidFill>
                <a:latin typeface="Calibri"/>
                <a:cs typeface="Calibri"/>
              </a:rPr>
              <a:t>lahan </a:t>
            </a:r>
            <a:r>
              <a:rPr sz="2400" spc="13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330" dirty="0">
                <a:solidFill>
                  <a:srgbClr val="454F5B"/>
                </a:solidFill>
                <a:latin typeface="Calibri"/>
                <a:cs typeface="Calibri"/>
              </a:rPr>
              <a:t>meningkat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75260" indent="-163195">
              <a:lnSpc>
                <a:spcPct val="100000"/>
              </a:lnSpc>
              <a:spcBef>
                <a:spcPts val="2265"/>
              </a:spcBef>
            </a:pPr>
            <a:r>
              <a:rPr sz="2400" spc="370" dirty="0">
                <a:solidFill>
                  <a:srgbClr val="454F5B"/>
                </a:solidFill>
                <a:latin typeface="Calibri"/>
                <a:cs typeface="Calibri"/>
              </a:rPr>
              <a:t>Pembukaan</a:t>
            </a:r>
            <a:r>
              <a:rPr sz="2400" spc="1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70" dirty="0">
                <a:solidFill>
                  <a:srgbClr val="454F5B"/>
                </a:solidFill>
                <a:latin typeface="Calibri"/>
                <a:cs typeface="Calibri"/>
              </a:rPr>
              <a:t>lahan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75260" marR="167640" algn="ctr">
              <a:lnSpc>
                <a:spcPts val="2850"/>
              </a:lnSpc>
              <a:spcBef>
                <a:spcPts val="2475"/>
              </a:spcBef>
            </a:pPr>
            <a:r>
              <a:rPr sz="2400" spc="254" dirty="0">
                <a:solidFill>
                  <a:srgbClr val="454F5B"/>
                </a:solidFill>
                <a:latin typeface="Calibri"/>
                <a:cs typeface="Calibri"/>
              </a:rPr>
              <a:t>Peralihan</a:t>
            </a:r>
            <a:r>
              <a:rPr sz="2400" spc="3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70" dirty="0">
                <a:solidFill>
                  <a:srgbClr val="454F5B"/>
                </a:solidFill>
                <a:latin typeface="Calibri"/>
                <a:cs typeface="Calibri"/>
              </a:rPr>
              <a:t>fungsi </a:t>
            </a:r>
            <a:r>
              <a:rPr sz="2400" spc="15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70" dirty="0">
                <a:solidFill>
                  <a:srgbClr val="454F5B"/>
                </a:solidFill>
                <a:latin typeface="Calibri"/>
                <a:cs typeface="Calibri"/>
              </a:rPr>
              <a:t>lahan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265"/>
              </a:spcBef>
            </a:pPr>
            <a:r>
              <a:rPr sz="2400" spc="330" dirty="0">
                <a:solidFill>
                  <a:srgbClr val="454F5B"/>
                </a:solidFill>
                <a:latin typeface="Calibri"/>
                <a:cs typeface="Calibri"/>
              </a:rPr>
              <a:t>Lahan</a:t>
            </a:r>
            <a:r>
              <a:rPr sz="2400" spc="7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175" dirty="0">
                <a:solidFill>
                  <a:srgbClr val="454F5B"/>
                </a:solidFill>
                <a:latin typeface="Calibri"/>
                <a:cs typeface="Calibri"/>
              </a:rPr>
              <a:t>kritis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1962" y="5359762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0"/>
                </a:moveTo>
                <a:lnTo>
                  <a:pt x="0" y="336239"/>
                </a:lnTo>
              </a:path>
            </a:pathLst>
          </a:custGeom>
          <a:ln w="38099">
            <a:solidFill>
              <a:srgbClr val="454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28147" y="5272132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87629"/>
                </a:moveTo>
                <a:lnTo>
                  <a:pt x="0" y="0"/>
                </a:lnTo>
                <a:lnTo>
                  <a:pt x="87629" y="0"/>
                </a:lnTo>
                <a:lnTo>
                  <a:pt x="87629" y="87629"/>
                </a:lnTo>
                <a:lnTo>
                  <a:pt x="0" y="87629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28147" y="5272132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87629"/>
                </a:moveTo>
                <a:lnTo>
                  <a:pt x="0" y="0"/>
                </a:lnTo>
                <a:lnTo>
                  <a:pt x="87629" y="0"/>
                </a:lnTo>
                <a:lnTo>
                  <a:pt x="87629" y="87629"/>
                </a:lnTo>
                <a:lnTo>
                  <a:pt x="0" y="87629"/>
                </a:lnTo>
                <a:close/>
              </a:path>
            </a:pathLst>
          </a:custGeom>
          <a:ln w="38099">
            <a:solidFill>
              <a:srgbClr val="454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28147" y="5696002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87629" y="0"/>
                </a:moveTo>
                <a:lnTo>
                  <a:pt x="87629" y="87629"/>
                </a:lnTo>
                <a:lnTo>
                  <a:pt x="0" y="87629"/>
                </a:lnTo>
                <a:lnTo>
                  <a:pt x="0" y="0"/>
                </a:lnTo>
                <a:lnTo>
                  <a:pt x="87629" y="0"/>
                </a:lnTo>
                <a:close/>
              </a:path>
            </a:pathLst>
          </a:custGeom>
          <a:ln w="38099">
            <a:solidFill>
              <a:srgbClr val="454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811098"/>
            <a:ext cx="9144000" cy="3233420"/>
          </a:xfrm>
          <a:custGeom>
            <a:avLst/>
            <a:gdLst/>
            <a:ahLst/>
            <a:cxnLst/>
            <a:rect l="l" t="t" r="r" b="b"/>
            <a:pathLst>
              <a:path w="9144000" h="3233420">
                <a:moveTo>
                  <a:pt x="0" y="3232812"/>
                </a:moveTo>
                <a:lnTo>
                  <a:pt x="9143999" y="3232812"/>
                </a:lnTo>
                <a:lnTo>
                  <a:pt x="9143999" y="0"/>
                </a:lnTo>
                <a:lnTo>
                  <a:pt x="0" y="0"/>
                </a:lnTo>
                <a:lnTo>
                  <a:pt x="0" y="3232812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17855"/>
          </a:xfrm>
          <a:custGeom>
            <a:avLst/>
            <a:gdLst/>
            <a:ahLst/>
            <a:cxnLst/>
            <a:rect l="l" t="t" r="r" b="b"/>
            <a:pathLst>
              <a:path w="9144000" h="617855">
                <a:moveTo>
                  <a:pt x="0" y="0"/>
                </a:moveTo>
                <a:lnTo>
                  <a:pt x="9143999" y="0"/>
                </a:lnTo>
                <a:lnTo>
                  <a:pt x="9143999" y="617699"/>
                </a:lnTo>
                <a:lnTo>
                  <a:pt x="0" y="617699"/>
                </a:lnTo>
                <a:lnTo>
                  <a:pt x="0" y="0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17698"/>
            <a:ext cx="9144000" cy="1193800"/>
          </a:xfrm>
          <a:custGeom>
            <a:avLst/>
            <a:gdLst/>
            <a:ahLst/>
            <a:cxnLst/>
            <a:rect l="l" t="t" r="r" b="b"/>
            <a:pathLst>
              <a:path w="9144000" h="1193800">
                <a:moveTo>
                  <a:pt x="0" y="0"/>
                </a:moveTo>
                <a:lnTo>
                  <a:pt x="9143999" y="0"/>
                </a:lnTo>
                <a:lnTo>
                  <a:pt x="9143999" y="1193399"/>
                </a:lnTo>
                <a:lnTo>
                  <a:pt x="0" y="11933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72744" y="2242985"/>
            <a:ext cx="61988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1060" dirty="0"/>
              <a:t>Lahan</a:t>
            </a:r>
            <a:r>
              <a:rPr sz="7200" spc="330" dirty="0"/>
              <a:t> </a:t>
            </a:r>
            <a:r>
              <a:rPr sz="7200" spc="730" dirty="0"/>
              <a:t>kritis?</a:t>
            </a:r>
            <a:endParaRPr sz="7200"/>
          </a:p>
        </p:txBody>
      </p:sp>
      <p:sp>
        <p:nvSpPr>
          <p:cNvPr id="6" name="object 6"/>
          <p:cNvSpPr/>
          <p:nvPr/>
        </p:nvSpPr>
        <p:spPr>
          <a:xfrm>
            <a:off x="0" y="6237299"/>
            <a:ext cx="9144000" cy="617855"/>
          </a:xfrm>
          <a:custGeom>
            <a:avLst/>
            <a:gdLst/>
            <a:ahLst/>
            <a:cxnLst/>
            <a:rect l="l" t="t" r="r" b="b"/>
            <a:pathLst>
              <a:path w="9144000" h="617854">
                <a:moveTo>
                  <a:pt x="0" y="0"/>
                </a:moveTo>
                <a:lnTo>
                  <a:pt x="9143999" y="0"/>
                </a:lnTo>
                <a:lnTo>
                  <a:pt x="9143999" y="617699"/>
                </a:lnTo>
                <a:lnTo>
                  <a:pt x="0" y="617699"/>
                </a:lnTo>
                <a:lnTo>
                  <a:pt x="0" y="0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043911"/>
            <a:ext cx="9144000" cy="1193800"/>
          </a:xfrm>
          <a:custGeom>
            <a:avLst/>
            <a:gdLst/>
            <a:ahLst/>
            <a:cxnLst/>
            <a:rect l="l" t="t" r="r" b="b"/>
            <a:pathLst>
              <a:path w="9144000" h="1193800">
                <a:moveTo>
                  <a:pt x="0" y="0"/>
                </a:moveTo>
                <a:lnTo>
                  <a:pt x="9143999" y="0"/>
                </a:lnTo>
                <a:lnTo>
                  <a:pt x="9143999" y="1193399"/>
                </a:lnTo>
                <a:lnTo>
                  <a:pt x="0" y="1193399"/>
                </a:lnTo>
                <a:lnTo>
                  <a:pt x="0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5950" y="3844820"/>
            <a:ext cx="8338184" cy="1028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260" dirty="0">
                <a:solidFill>
                  <a:srgbClr val="454F5B"/>
                </a:solidFill>
                <a:latin typeface="Calibri"/>
                <a:cs typeface="Calibri"/>
              </a:rPr>
              <a:t>Kondisi</a:t>
            </a:r>
            <a:r>
              <a:rPr sz="24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70" dirty="0">
                <a:solidFill>
                  <a:srgbClr val="454F5B"/>
                </a:solidFill>
                <a:latin typeface="Calibri"/>
                <a:cs typeface="Calibri"/>
              </a:rPr>
              <a:t>lahan</a:t>
            </a:r>
            <a:r>
              <a:rPr sz="2400" spc="8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b="1" spc="285" dirty="0">
                <a:solidFill>
                  <a:srgbClr val="454F5B"/>
                </a:solidFill>
                <a:latin typeface="Calibri"/>
                <a:cs typeface="Calibri"/>
              </a:rPr>
              <a:t>tidak</a:t>
            </a:r>
            <a:r>
              <a:rPr sz="2400" b="1" spc="13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b="1" spc="305" dirty="0">
                <a:solidFill>
                  <a:srgbClr val="454F5B"/>
                </a:solidFill>
                <a:latin typeface="Calibri"/>
                <a:cs typeface="Calibri"/>
              </a:rPr>
              <a:t>berfungsi</a:t>
            </a:r>
            <a:r>
              <a:rPr sz="2400" b="1" spc="13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b="1" spc="305" dirty="0">
                <a:solidFill>
                  <a:srgbClr val="454F5B"/>
                </a:solidFill>
                <a:latin typeface="Calibri"/>
                <a:cs typeface="Calibri"/>
              </a:rPr>
              <a:t>baik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510"/>
              </a:lnSpc>
            </a:pPr>
            <a:r>
              <a:rPr sz="2400" spc="240" dirty="0">
                <a:solidFill>
                  <a:srgbClr val="454F5B"/>
                </a:solidFill>
                <a:latin typeface="Calibri"/>
                <a:cs typeface="Calibri"/>
              </a:rPr>
              <a:t>sesuai </a:t>
            </a:r>
            <a:r>
              <a:rPr sz="2400" spc="355" dirty="0">
                <a:solidFill>
                  <a:srgbClr val="454F5B"/>
                </a:solidFill>
                <a:latin typeface="Calibri"/>
                <a:cs typeface="Calibri"/>
              </a:rPr>
              <a:t>dengan</a:t>
            </a:r>
            <a:r>
              <a:rPr sz="2400" spc="-7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90" dirty="0">
                <a:solidFill>
                  <a:srgbClr val="454F5B"/>
                </a:solidFill>
                <a:latin typeface="Calibri"/>
                <a:cs typeface="Calibri"/>
              </a:rPr>
              <a:t>peruntukannya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ts val="2525"/>
              </a:lnSpc>
            </a:pPr>
            <a:r>
              <a:rPr sz="2400" spc="365" dirty="0">
                <a:solidFill>
                  <a:srgbClr val="454F5B"/>
                </a:solidFill>
                <a:latin typeface="Calibri"/>
                <a:cs typeface="Calibri"/>
              </a:rPr>
              <a:t>(KLHK</a:t>
            </a:r>
            <a:r>
              <a:rPr sz="240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454F5B"/>
                </a:solidFill>
                <a:latin typeface="Calibri"/>
                <a:cs typeface="Calibri"/>
              </a:rPr>
              <a:t>2001)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6308" y="6441783"/>
            <a:ext cx="151765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80" dirty="0">
                <a:solidFill>
                  <a:srgbClr val="FFFFFF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125" y="0"/>
            <a:ext cx="7334250" cy="6720840"/>
          </a:xfrm>
          <a:custGeom>
            <a:avLst/>
            <a:gdLst/>
            <a:ahLst/>
            <a:cxnLst/>
            <a:rect l="l" t="t" r="r" b="b"/>
            <a:pathLst>
              <a:path w="7334250" h="6720840">
                <a:moveTo>
                  <a:pt x="0" y="6720299"/>
                </a:moveTo>
                <a:lnTo>
                  <a:pt x="7333749" y="6720299"/>
                </a:lnTo>
                <a:lnTo>
                  <a:pt x="7333749" y="0"/>
                </a:lnTo>
                <a:lnTo>
                  <a:pt x="0" y="0"/>
                </a:lnTo>
                <a:lnTo>
                  <a:pt x="0" y="6720299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13275" y="0"/>
            <a:ext cx="330835" cy="6858000"/>
          </a:xfrm>
          <a:custGeom>
            <a:avLst/>
            <a:gdLst/>
            <a:ahLst/>
            <a:cxnLst/>
            <a:rect l="l" t="t" r="r" b="b"/>
            <a:pathLst>
              <a:path w="330834" h="6858000">
                <a:moveTo>
                  <a:pt x="330599" y="0"/>
                </a:moveTo>
                <a:lnTo>
                  <a:pt x="330599" y="6857999"/>
                </a:lnTo>
                <a:lnTo>
                  <a:pt x="0" y="6857999"/>
                </a:lnTo>
                <a:lnTo>
                  <a:pt x="0" y="0"/>
                </a:lnTo>
                <a:lnTo>
                  <a:pt x="330599" y="0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38874" y="0"/>
            <a:ext cx="574675" cy="6858000"/>
          </a:xfrm>
          <a:custGeom>
            <a:avLst/>
            <a:gdLst/>
            <a:ahLst/>
            <a:cxnLst/>
            <a:rect l="l" t="t" r="r" b="b"/>
            <a:pathLst>
              <a:path w="574675" h="6858000">
                <a:moveTo>
                  <a:pt x="574499" y="0"/>
                </a:moveTo>
                <a:lnTo>
                  <a:pt x="574499" y="6857999"/>
                </a:lnTo>
                <a:lnTo>
                  <a:pt x="0" y="6857999"/>
                </a:lnTo>
                <a:lnTo>
                  <a:pt x="0" y="0"/>
                </a:lnTo>
                <a:lnTo>
                  <a:pt x="574499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" y="0"/>
            <a:ext cx="330835" cy="6858000"/>
          </a:xfrm>
          <a:custGeom>
            <a:avLst/>
            <a:gdLst/>
            <a:ahLst/>
            <a:cxnLst/>
            <a:rect l="l" t="t" r="r" b="b"/>
            <a:pathLst>
              <a:path w="330835" h="6858000">
                <a:moveTo>
                  <a:pt x="330599" y="0"/>
                </a:moveTo>
                <a:lnTo>
                  <a:pt x="330599" y="6857999"/>
                </a:lnTo>
                <a:lnTo>
                  <a:pt x="0" y="6857999"/>
                </a:lnTo>
                <a:lnTo>
                  <a:pt x="0" y="0"/>
                </a:lnTo>
                <a:lnTo>
                  <a:pt x="330599" y="0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625" y="0"/>
            <a:ext cx="574675" cy="6858000"/>
          </a:xfrm>
          <a:custGeom>
            <a:avLst/>
            <a:gdLst/>
            <a:ahLst/>
            <a:cxnLst/>
            <a:rect l="l" t="t" r="r" b="b"/>
            <a:pathLst>
              <a:path w="574675" h="6858000">
                <a:moveTo>
                  <a:pt x="574499" y="0"/>
                </a:moveTo>
                <a:lnTo>
                  <a:pt x="574499" y="6857999"/>
                </a:lnTo>
                <a:lnTo>
                  <a:pt x="0" y="6857999"/>
                </a:lnTo>
                <a:lnTo>
                  <a:pt x="0" y="0"/>
                </a:lnTo>
                <a:lnTo>
                  <a:pt x="574499" y="0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95809" y="1214173"/>
            <a:ext cx="64604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810" dirty="0"/>
              <a:t>Hortikultura?</a:t>
            </a:r>
            <a:endParaRPr sz="7200"/>
          </a:p>
        </p:txBody>
      </p:sp>
      <p:sp>
        <p:nvSpPr>
          <p:cNvPr id="8" name="object 8"/>
          <p:cNvSpPr/>
          <p:nvPr/>
        </p:nvSpPr>
        <p:spPr>
          <a:xfrm>
            <a:off x="508962" y="4471425"/>
            <a:ext cx="1561834" cy="1561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0023" y="4471425"/>
            <a:ext cx="1561835" cy="1561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1084" y="4471425"/>
            <a:ext cx="1561834" cy="15618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32139" y="4471425"/>
            <a:ext cx="1561835" cy="15618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73202" y="4471425"/>
            <a:ext cx="1561834" cy="15618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51682" y="2581570"/>
            <a:ext cx="7167245" cy="128143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023235" marR="23495" indent="-3011170">
              <a:lnSpc>
                <a:spcPts val="2850"/>
              </a:lnSpc>
              <a:spcBef>
                <a:spcPts val="220"/>
              </a:spcBef>
            </a:pPr>
            <a:r>
              <a:rPr sz="2400" spc="245" dirty="0">
                <a:solidFill>
                  <a:srgbClr val="454F5B"/>
                </a:solidFill>
                <a:latin typeface="Calibri"/>
                <a:cs typeface="Calibri"/>
              </a:rPr>
              <a:t>budidaya,</a:t>
            </a:r>
            <a:r>
              <a:rPr sz="24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70" dirty="0">
                <a:solidFill>
                  <a:srgbClr val="454F5B"/>
                </a:solidFill>
                <a:latin typeface="Calibri"/>
                <a:cs typeface="Calibri"/>
              </a:rPr>
              <a:t>pengolahan,</a:t>
            </a:r>
            <a:r>
              <a:rPr sz="24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29" dirty="0">
                <a:solidFill>
                  <a:srgbClr val="454F5B"/>
                </a:solidFill>
                <a:latin typeface="Calibri"/>
                <a:cs typeface="Calibri"/>
              </a:rPr>
              <a:t>penjualan,</a:t>
            </a:r>
            <a:r>
              <a:rPr sz="24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330" dirty="0">
                <a:solidFill>
                  <a:srgbClr val="454F5B"/>
                </a:solidFill>
                <a:latin typeface="Calibri"/>
                <a:cs typeface="Calibri"/>
              </a:rPr>
              <a:t>dan</a:t>
            </a:r>
            <a:r>
              <a:rPr sz="24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60" dirty="0">
                <a:solidFill>
                  <a:srgbClr val="454F5B"/>
                </a:solidFill>
                <a:latin typeface="Calibri"/>
                <a:cs typeface="Calibri"/>
              </a:rPr>
              <a:t>layanan  </a:t>
            </a:r>
            <a:r>
              <a:rPr sz="2400" spc="235" dirty="0">
                <a:solidFill>
                  <a:srgbClr val="454F5B"/>
                </a:solidFill>
                <a:latin typeface="Calibri"/>
                <a:cs typeface="Calibri"/>
              </a:rPr>
              <a:t>lainnya</a:t>
            </a:r>
            <a:endParaRPr sz="2400">
              <a:latin typeface="Calibri"/>
              <a:cs typeface="Calibri"/>
            </a:endParaRPr>
          </a:p>
          <a:p>
            <a:pPr marL="4041775">
              <a:lnSpc>
                <a:spcPct val="100000"/>
              </a:lnSpc>
              <a:spcBef>
                <a:spcPts val="1185"/>
              </a:spcBef>
            </a:pPr>
            <a:r>
              <a:rPr sz="2400" spc="225" dirty="0">
                <a:solidFill>
                  <a:srgbClr val="454F5B"/>
                </a:solidFill>
                <a:latin typeface="Calibri"/>
                <a:cs typeface="Calibri"/>
              </a:rPr>
              <a:t>(Shry </a:t>
            </a:r>
            <a:r>
              <a:rPr sz="2400" spc="330" dirty="0">
                <a:solidFill>
                  <a:srgbClr val="454F5B"/>
                </a:solidFill>
                <a:latin typeface="Calibri"/>
                <a:cs typeface="Calibri"/>
              </a:rPr>
              <a:t>dan </a:t>
            </a:r>
            <a:r>
              <a:rPr sz="2400" spc="215" dirty="0">
                <a:solidFill>
                  <a:srgbClr val="454F5B"/>
                </a:solidFill>
                <a:latin typeface="Calibri"/>
                <a:cs typeface="Calibri"/>
              </a:rPr>
              <a:t>Reily</a:t>
            </a:r>
            <a:r>
              <a:rPr sz="2400" spc="-36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454F5B"/>
                </a:solidFill>
                <a:latin typeface="Calibri"/>
                <a:cs typeface="Calibri"/>
              </a:rPr>
              <a:t>2017)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96308" y="6441783"/>
            <a:ext cx="151765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80" dirty="0">
                <a:solidFill>
                  <a:srgbClr val="FFFFFF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720840"/>
          </a:xfrm>
          <a:custGeom>
            <a:avLst/>
            <a:gdLst/>
            <a:ahLst/>
            <a:cxnLst/>
            <a:rect l="l" t="t" r="r" b="b"/>
            <a:pathLst>
              <a:path w="9144000" h="6720840">
                <a:moveTo>
                  <a:pt x="0" y="6720299"/>
                </a:moveTo>
                <a:lnTo>
                  <a:pt x="9143999" y="6720299"/>
                </a:lnTo>
                <a:lnTo>
                  <a:pt x="9143999" y="0"/>
                </a:lnTo>
                <a:lnTo>
                  <a:pt x="0" y="0"/>
                </a:lnTo>
                <a:lnTo>
                  <a:pt x="0" y="6720299"/>
                </a:lnTo>
                <a:close/>
              </a:path>
            </a:pathLst>
          </a:custGeom>
          <a:solidFill>
            <a:srgbClr val="4ECD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" y="6720299"/>
            <a:ext cx="9144000" cy="137795"/>
          </a:xfrm>
          <a:custGeom>
            <a:avLst/>
            <a:gdLst/>
            <a:ahLst/>
            <a:cxnLst/>
            <a:rect l="l" t="t" r="r" b="b"/>
            <a:pathLst>
              <a:path w="9144000" h="137795">
                <a:moveTo>
                  <a:pt x="0" y="0"/>
                </a:moveTo>
                <a:lnTo>
                  <a:pt x="9144000" y="0"/>
                </a:lnTo>
                <a:lnTo>
                  <a:pt x="9144000" y="137699"/>
                </a:lnTo>
                <a:lnTo>
                  <a:pt x="0" y="1376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2070" y="2822316"/>
            <a:ext cx="6480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700" dirty="0">
                <a:solidFill>
                  <a:srgbClr val="FFFFFF"/>
                </a:solidFill>
              </a:rPr>
              <a:t>Produk</a:t>
            </a:r>
            <a:r>
              <a:rPr sz="4800" spc="245" dirty="0">
                <a:solidFill>
                  <a:srgbClr val="FFFFFF"/>
                </a:solidFill>
              </a:rPr>
              <a:t> </a:t>
            </a:r>
            <a:r>
              <a:rPr sz="4800" spc="530" dirty="0">
                <a:solidFill>
                  <a:srgbClr val="FFFFFF"/>
                </a:solidFill>
              </a:rPr>
              <a:t>Hortikultura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1161381" y="3815585"/>
            <a:ext cx="7729220" cy="23126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95934" marR="938530" indent="-495934">
              <a:lnSpc>
                <a:spcPts val="2850"/>
              </a:lnSpc>
              <a:spcBef>
                <a:spcPts val="220"/>
              </a:spcBef>
              <a:buClr>
                <a:srgbClr val="C7F464"/>
              </a:buClr>
              <a:buFont typeface="Arial"/>
              <a:buChar char="●"/>
              <a:tabLst>
                <a:tab pos="495934" algn="l"/>
                <a:tab pos="496570" algn="l"/>
              </a:tabLst>
            </a:pPr>
            <a:r>
              <a:rPr sz="2400" spc="360" dirty="0">
                <a:solidFill>
                  <a:srgbClr val="454F5B"/>
                </a:solidFill>
                <a:latin typeface="Calibri"/>
                <a:cs typeface="Calibri"/>
              </a:rPr>
              <a:t>Konsumen</a:t>
            </a:r>
            <a:r>
              <a:rPr sz="24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454F5B"/>
                </a:solidFill>
                <a:latin typeface="Calibri"/>
                <a:cs typeface="Calibri"/>
              </a:rPr>
              <a:t>semakin</a:t>
            </a:r>
            <a:r>
              <a:rPr sz="2400" spc="7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b="1" spc="330" dirty="0">
                <a:solidFill>
                  <a:srgbClr val="454F5B"/>
                </a:solidFill>
                <a:latin typeface="Calibri"/>
                <a:cs typeface="Calibri"/>
              </a:rPr>
              <a:t>menghindari</a:t>
            </a:r>
            <a:r>
              <a:rPr sz="2400" b="1" spc="12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325" dirty="0">
                <a:solidFill>
                  <a:srgbClr val="454F5B"/>
                </a:solidFill>
                <a:latin typeface="Calibri"/>
                <a:cs typeface="Calibri"/>
              </a:rPr>
              <a:t>bahan  </a:t>
            </a:r>
            <a:r>
              <a:rPr sz="2400" spc="355" dirty="0">
                <a:solidFill>
                  <a:srgbClr val="454F5B"/>
                </a:solidFill>
                <a:latin typeface="Calibri"/>
                <a:cs typeface="Calibri"/>
              </a:rPr>
              <a:t>pangan </a:t>
            </a:r>
            <a:r>
              <a:rPr sz="2400" b="1" spc="260" dirty="0">
                <a:solidFill>
                  <a:srgbClr val="454F5B"/>
                </a:solidFill>
                <a:latin typeface="Calibri"/>
                <a:cs typeface="Calibri"/>
              </a:rPr>
              <a:t>berkolesterol</a:t>
            </a:r>
            <a:r>
              <a:rPr sz="2400" b="1" spc="-14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b="1" spc="320" dirty="0">
                <a:solidFill>
                  <a:srgbClr val="454F5B"/>
                </a:solidFill>
                <a:latin typeface="Calibri"/>
                <a:cs typeface="Calibri"/>
              </a:rPr>
              <a:t>tinggi</a:t>
            </a:r>
            <a:endParaRPr sz="2400">
              <a:latin typeface="Calibri"/>
              <a:cs typeface="Calibri"/>
            </a:endParaRPr>
          </a:p>
          <a:p>
            <a:pPr marL="424815" indent="-412115">
              <a:lnSpc>
                <a:spcPts val="2745"/>
              </a:lnSpc>
              <a:buClr>
                <a:srgbClr val="C7F464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395" dirty="0">
                <a:solidFill>
                  <a:srgbClr val="454F5B"/>
                </a:solidFill>
                <a:latin typeface="Calibri"/>
                <a:cs typeface="Calibri"/>
              </a:rPr>
              <a:t>Dampak</a:t>
            </a:r>
            <a:r>
              <a:rPr sz="24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10" dirty="0">
                <a:solidFill>
                  <a:srgbClr val="454F5B"/>
                </a:solidFill>
                <a:latin typeface="Calibri"/>
                <a:cs typeface="Calibri"/>
              </a:rPr>
              <a:t>dari</a:t>
            </a:r>
            <a:r>
              <a:rPr sz="2400" spc="8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40" dirty="0">
                <a:solidFill>
                  <a:srgbClr val="454F5B"/>
                </a:solidFill>
                <a:latin typeface="Calibri"/>
                <a:cs typeface="Calibri"/>
              </a:rPr>
              <a:t>General</a:t>
            </a:r>
            <a:r>
              <a:rPr sz="2400" spc="8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320" dirty="0">
                <a:solidFill>
                  <a:srgbClr val="454F5B"/>
                </a:solidFill>
                <a:latin typeface="Calibri"/>
                <a:cs typeface="Calibri"/>
              </a:rPr>
              <a:t>Agreement</a:t>
            </a:r>
            <a:r>
              <a:rPr sz="2400" spc="8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300" dirty="0">
                <a:solidFill>
                  <a:srgbClr val="454F5B"/>
                </a:solidFill>
                <a:latin typeface="Calibri"/>
                <a:cs typeface="Calibri"/>
              </a:rPr>
              <a:t>on</a:t>
            </a:r>
            <a:r>
              <a:rPr sz="2400" spc="85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454F5B"/>
                </a:solidFill>
                <a:latin typeface="Calibri"/>
                <a:cs typeface="Calibri"/>
              </a:rPr>
              <a:t>Tariff</a:t>
            </a:r>
            <a:endParaRPr sz="2400">
              <a:latin typeface="Calibri"/>
              <a:cs typeface="Calibri"/>
            </a:endParaRPr>
          </a:p>
          <a:p>
            <a:pPr marR="441959" algn="ctr">
              <a:lnSpc>
                <a:spcPts val="2865"/>
              </a:lnSpc>
            </a:pPr>
            <a:r>
              <a:rPr sz="2400" spc="330" dirty="0">
                <a:solidFill>
                  <a:srgbClr val="454F5B"/>
                </a:solidFill>
                <a:latin typeface="Calibri"/>
                <a:cs typeface="Calibri"/>
              </a:rPr>
              <a:t>and</a:t>
            </a:r>
            <a:r>
              <a:rPr sz="2400" spc="8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240" dirty="0">
                <a:solidFill>
                  <a:srgbClr val="454F5B"/>
                </a:solidFill>
                <a:latin typeface="Calibri"/>
                <a:cs typeface="Calibri"/>
              </a:rPr>
              <a:t>Trade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400" spc="225" dirty="0">
                <a:solidFill>
                  <a:srgbClr val="454F5B"/>
                </a:solidFill>
                <a:latin typeface="Calibri"/>
                <a:cs typeface="Calibri"/>
              </a:rPr>
              <a:t>(Irawan</a:t>
            </a:r>
            <a:r>
              <a:rPr sz="2400" spc="10" dirty="0">
                <a:solidFill>
                  <a:srgbClr val="454F5B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454F5B"/>
                </a:solidFill>
                <a:latin typeface="Calibri"/>
                <a:cs typeface="Calibri"/>
              </a:rPr>
              <a:t>2012)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66686" y="1158945"/>
            <a:ext cx="1610995" cy="1022985"/>
          </a:xfrm>
          <a:custGeom>
            <a:avLst/>
            <a:gdLst/>
            <a:ahLst/>
            <a:cxnLst/>
            <a:rect l="l" t="t" r="r" b="b"/>
            <a:pathLst>
              <a:path w="1610995" h="1022985">
                <a:moveTo>
                  <a:pt x="1563989" y="1022568"/>
                </a:moveTo>
                <a:lnTo>
                  <a:pt x="46736" y="1022568"/>
                </a:lnTo>
                <a:lnTo>
                  <a:pt x="37369" y="1020178"/>
                </a:lnTo>
                <a:lnTo>
                  <a:pt x="28003" y="1017884"/>
                </a:lnTo>
                <a:lnTo>
                  <a:pt x="0" y="985194"/>
                </a:lnTo>
                <a:lnTo>
                  <a:pt x="0" y="37373"/>
                </a:lnTo>
                <a:lnTo>
                  <a:pt x="28003" y="2389"/>
                </a:lnTo>
                <a:lnTo>
                  <a:pt x="37369" y="0"/>
                </a:lnTo>
                <a:lnTo>
                  <a:pt x="1573260" y="0"/>
                </a:lnTo>
                <a:lnTo>
                  <a:pt x="1608336" y="28006"/>
                </a:lnTo>
                <a:lnTo>
                  <a:pt x="1610629" y="37373"/>
                </a:lnTo>
                <a:lnTo>
                  <a:pt x="1610629" y="46740"/>
                </a:lnTo>
                <a:lnTo>
                  <a:pt x="46736" y="46740"/>
                </a:lnTo>
                <a:lnTo>
                  <a:pt x="46736" y="975827"/>
                </a:lnTo>
                <a:lnTo>
                  <a:pt x="1610629" y="975827"/>
                </a:lnTo>
                <a:lnTo>
                  <a:pt x="1610629" y="985194"/>
                </a:lnTo>
                <a:lnTo>
                  <a:pt x="1582626" y="1017884"/>
                </a:lnTo>
                <a:lnTo>
                  <a:pt x="1573260" y="1020178"/>
                </a:lnTo>
                <a:lnTo>
                  <a:pt x="1563989" y="1022568"/>
                </a:lnTo>
                <a:close/>
              </a:path>
              <a:path w="1610995" h="1022985">
                <a:moveTo>
                  <a:pt x="1610629" y="975827"/>
                </a:moveTo>
                <a:lnTo>
                  <a:pt x="1563989" y="975827"/>
                </a:lnTo>
                <a:lnTo>
                  <a:pt x="1563989" y="46740"/>
                </a:lnTo>
                <a:lnTo>
                  <a:pt x="1610629" y="46740"/>
                </a:lnTo>
                <a:lnTo>
                  <a:pt x="1610629" y="975827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25361" y="1014229"/>
            <a:ext cx="93376" cy="98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18813" y="2228158"/>
            <a:ext cx="233679" cy="313055"/>
          </a:xfrm>
          <a:custGeom>
            <a:avLst/>
            <a:gdLst/>
            <a:ahLst/>
            <a:cxnLst/>
            <a:rect l="l" t="t" r="r" b="b"/>
            <a:pathLst>
              <a:path w="233679" h="313055">
                <a:moveTo>
                  <a:pt x="46640" y="312849"/>
                </a:moveTo>
                <a:lnTo>
                  <a:pt x="37369" y="310459"/>
                </a:lnTo>
                <a:lnTo>
                  <a:pt x="25613" y="308165"/>
                </a:lnTo>
                <a:lnTo>
                  <a:pt x="18636" y="301188"/>
                </a:lnTo>
                <a:lnTo>
                  <a:pt x="11659" y="296504"/>
                </a:lnTo>
                <a:lnTo>
                  <a:pt x="6976" y="287137"/>
                </a:lnTo>
                <a:lnTo>
                  <a:pt x="2293" y="280159"/>
                </a:lnTo>
                <a:lnTo>
                  <a:pt x="0" y="270792"/>
                </a:lnTo>
                <a:lnTo>
                  <a:pt x="0" y="261520"/>
                </a:lnTo>
                <a:lnTo>
                  <a:pt x="2293" y="252153"/>
                </a:lnTo>
                <a:lnTo>
                  <a:pt x="4683" y="245175"/>
                </a:lnTo>
                <a:lnTo>
                  <a:pt x="128357" y="0"/>
                </a:lnTo>
                <a:lnTo>
                  <a:pt x="233393" y="0"/>
                </a:lnTo>
                <a:lnTo>
                  <a:pt x="88693" y="287137"/>
                </a:lnTo>
                <a:lnTo>
                  <a:pt x="81716" y="296504"/>
                </a:lnTo>
                <a:lnTo>
                  <a:pt x="72350" y="305871"/>
                </a:lnTo>
                <a:lnTo>
                  <a:pt x="60690" y="310459"/>
                </a:lnTo>
                <a:lnTo>
                  <a:pt x="46640" y="312849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1795" y="2228158"/>
            <a:ext cx="233679" cy="313055"/>
          </a:xfrm>
          <a:custGeom>
            <a:avLst/>
            <a:gdLst/>
            <a:ahLst/>
            <a:cxnLst/>
            <a:rect l="l" t="t" r="r" b="b"/>
            <a:pathLst>
              <a:path w="233679" h="313055">
                <a:moveTo>
                  <a:pt x="186753" y="312849"/>
                </a:moveTo>
                <a:lnTo>
                  <a:pt x="151772" y="296504"/>
                </a:lnTo>
                <a:lnTo>
                  <a:pt x="0" y="0"/>
                </a:lnTo>
                <a:lnTo>
                  <a:pt x="105036" y="0"/>
                </a:lnTo>
                <a:lnTo>
                  <a:pt x="228710" y="245175"/>
                </a:lnTo>
                <a:lnTo>
                  <a:pt x="231100" y="252153"/>
                </a:lnTo>
                <a:lnTo>
                  <a:pt x="233394" y="261520"/>
                </a:lnTo>
                <a:lnTo>
                  <a:pt x="233394" y="270792"/>
                </a:lnTo>
                <a:lnTo>
                  <a:pt x="231100" y="280159"/>
                </a:lnTo>
                <a:lnTo>
                  <a:pt x="226417" y="287137"/>
                </a:lnTo>
                <a:lnTo>
                  <a:pt x="221733" y="296504"/>
                </a:lnTo>
                <a:lnTo>
                  <a:pt x="214756" y="301188"/>
                </a:lnTo>
                <a:lnTo>
                  <a:pt x="207779" y="308165"/>
                </a:lnTo>
                <a:lnTo>
                  <a:pt x="196119" y="310459"/>
                </a:lnTo>
                <a:lnTo>
                  <a:pt x="186753" y="312849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60063" y="1252331"/>
            <a:ext cx="1424305" cy="836294"/>
          </a:xfrm>
          <a:custGeom>
            <a:avLst/>
            <a:gdLst/>
            <a:ahLst/>
            <a:cxnLst/>
            <a:rect l="l" t="t" r="r" b="b"/>
            <a:pathLst>
              <a:path w="1424304" h="836294">
                <a:moveTo>
                  <a:pt x="1423876" y="835795"/>
                </a:moveTo>
                <a:lnTo>
                  <a:pt x="0" y="835795"/>
                </a:lnTo>
                <a:lnTo>
                  <a:pt x="0" y="0"/>
                </a:lnTo>
                <a:lnTo>
                  <a:pt x="1423876" y="0"/>
                </a:lnTo>
                <a:lnTo>
                  <a:pt x="1423876" y="126076"/>
                </a:lnTo>
                <a:lnTo>
                  <a:pt x="966358" y="126076"/>
                </a:lnTo>
                <a:lnTo>
                  <a:pt x="956992" y="128466"/>
                </a:lnTo>
                <a:lnTo>
                  <a:pt x="928988" y="163450"/>
                </a:lnTo>
                <a:lnTo>
                  <a:pt x="928988" y="182089"/>
                </a:lnTo>
                <a:lnTo>
                  <a:pt x="956992" y="214779"/>
                </a:lnTo>
                <a:lnTo>
                  <a:pt x="975724" y="219463"/>
                </a:lnTo>
                <a:lnTo>
                  <a:pt x="1083055" y="219463"/>
                </a:lnTo>
                <a:lnTo>
                  <a:pt x="930288" y="371252"/>
                </a:lnTo>
                <a:lnTo>
                  <a:pt x="501864" y="371252"/>
                </a:lnTo>
                <a:lnTo>
                  <a:pt x="492497" y="373546"/>
                </a:lnTo>
                <a:lnTo>
                  <a:pt x="478543" y="382913"/>
                </a:lnTo>
                <a:lnTo>
                  <a:pt x="198413" y="662977"/>
                </a:lnTo>
                <a:lnTo>
                  <a:pt x="191436" y="670050"/>
                </a:lnTo>
                <a:lnTo>
                  <a:pt x="189047" y="679322"/>
                </a:lnTo>
                <a:lnTo>
                  <a:pt x="184363" y="688690"/>
                </a:lnTo>
                <a:lnTo>
                  <a:pt x="184363" y="705034"/>
                </a:lnTo>
                <a:lnTo>
                  <a:pt x="189047" y="714402"/>
                </a:lnTo>
                <a:lnTo>
                  <a:pt x="191436" y="721380"/>
                </a:lnTo>
                <a:lnTo>
                  <a:pt x="198413" y="728357"/>
                </a:lnTo>
                <a:lnTo>
                  <a:pt x="205390" y="735431"/>
                </a:lnTo>
                <a:lnTo>
                  <a:pt x="214756" y="740019"/>
                </a:lnTo>
                <a:lnTo>
                  <a:pt x="221733" y="742408"/>
                </a:lnTo>
                <a:lnTo>
                  <a:pt x="1423876" y="742408"/>
                </a:lnTo>
                <a:lnTo>
                  <a:pt x="1423876" y="835795"/>
                </a:lnTo>
                <a:close/>
              </a:path>
              <a:path w="1424304" h="836294">
                <a:moveTo>
                  <a:pt x="1423876" y="436536"/>
                </a:moveTo>
                <a:lnTo>
                  <a:pt x="1192776" y="436536"/>
                </a:lnTo>
                <a:lnTo>
                  <a:pt x="1211508" y="431948"/>
                </a:lnTo>
                <a:lnTo>
                  <a:pt x="1225462" y="422581"/>
                </a:lnTo>
                <a:lnTo>
                  <a:pt x="1232439" y="415603"/>
                </a:lnTo>
                <a:lnTo>
                  <a:pt x="1234828" y="408530"/>
                </a:lnTo>
                <a:lnTo>
                  <a:pt x="1239511" y="399258"/>
                </a:lnTo>
                <a:lnTo>
                  <a:pt x="1239511" y="163450"/>
                </a:lnTo>
                <a:lnTo>
                  <a:pt x="1234828" y="154082"/>
                </a:lnTo>
                <a:lnTo>
                  <a:pt x="1232439" y="144811"/>
                </a:lnTo>
                <a:lnTo>
                  <a:pt x="1225462" y="137737"/>
                </a:lnTo>
                <a:lnTo>
                  <a:pt x="1218485" y="133054"/>
                </a:lnTo>
                <a:lnTo>
                  <a:pt x="1211508" y="128466"/>
                </a:lnTo>
                <a:lnTo>
                  <a:pt x="1202141" y="126076"/>
                </a:lnTo>
                <a:lnTo>
                  <a:pt x="1423876" y="126076"/>
                </a:lnTo>
                <a:lnTo>
                  <a:pt x="1423876" y="436536"/>
                </a:lnTo>
                <a:close/>
              </a:path>
              <a:path w="1424304" h="836294">
                <a:moveTo>
                  <a:pt x="1423876" y="684006"/>
                </a:moveTo>
                <a:lnTo>
                  <a:pt x="730575" y="684006"/>
                </a:lnTo>
                <a:lnTo>
                  <a:pt x="739941" y="681712"/>
                </a:lnTo>
                <a:lnTo>
                  <a:pt x="746918" y="679322"/>
                </a:lnTo>
                <a:lnTo>
                  <a:pt x="756284" y="674734"/>
                </a:lnTo>
                <a:lnTo>
                  <a:pt x="763261" y="670050"/>
                </a:lnTo>
                <a:lnTo>
                  <a:pt x="1146135" y="287137"/>
                </a:lnTo>
                <a:lnTo>
                  <a:pt x="1146135" y="399258"/>
                </a:lnTo>
                <a:lnTo>
                  <a:pt x="1150818" y="408530"/>
                </a:lnTo>
                <a:lnTo>
                  <a:pt x="1153112" y="415603"/>
                </a:lnTo>
                <a:lnTo>
                  <a:pt x="1160089" y="422581"/>
                </a:lnTo>
                <a:lnTo>
                  <a:pt x="1174138" y="431948"/>
                </a:lnTo>
                <a:lnTo>
                  <a:pt x="1192776" y="436536"/>
                </a:lnTo>
                <a:lnTo>
                  <a:pt x="1423876" y="436536"/>
                </a:lnTo>
                <a:lnTo>
                  <a:pt x="1423876" y="684006"/>
                </a:lnTo>
                <a:close/>
              </a:path>
              <a:path w="1424304" h="836294">
                <a:moveTo>
                  <a:pt x="730575" y="569686"/>
                </a:moveTo>
                <a:lnTo>
                  <a:pt x="543916" y="382913"/>
                </a:lnTo>
                <a:lnTo>
                  <a:pt x="536844" y="378229"/>
                </a:lnTo>
                <a:lnTo>
                  <a:pt x="527573" y="373546"/>
                </a:lnTo>
                <a:lnTo>
                  <a:pt x="520501" y="371252"/>
                </a:lnTo>
                <a:lnTo>
                  <a:pt x="930288" y="371252"/>
                </a:lnTo>
                <a:lnTo>
                  <a:pt x="730575" y="569686"/>
                </a:lnTo>
                <a:close/>
              </a:path>
              <a:path w="1424304" h="836294">
                <a:moveTo>
                  <a:pt x="1423876" y="742408"/>
                </a:moveTo>
                <a:lnTo>
                  <a:pt x="240466" y="742408"/>
                </a:lnTo>
                <a:lnTo>
                  <a:pt x="249737" y="740019"/>
                </a:lnTo>
                <a:lnTo>
                  <a:pt x="256809" y="735431"/>
                </a:lnTo>
                <a:lnTo>
                  <a:pt x="263786" y="728357"/>
                </a:lnTo>
                <a:lnTo>
                  <a:pt x="511230" y="483277"/>
                </a:lnTo>
                <a:lnTo>
                  <a:pt x="697984" y="670050"/>
                </a:lnTo>
                <a:lnTo>
                  <a:pt x="704961" y="674734"/>
                </a:lnTo>
                <a:lnTo>
                  <a:pt x="711938" y="679322"/>
                </a:lnTo>
                <a:lnTo>
                  <a:pt x="730575" y="684006"/>
                </a:lnTo>
                <a:lnTo>
                  <a:pt x="1423876" y="684006"/>
                </a:lnTo>
                <a:lnTo>
                  <a:pt x="1423876" y="742408"/>
                </a:lnTo>
                <a:close/>
              </a:path>
            </a:pathLst>
          </a:custGeom>
          <a:solidFill>
            <a:srgbClr val="454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96308" y="6441783"/>
            <a:ext cx="151765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b="1" spc="180" dirty="0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767965" cy="6858000"/>
          </a:xfrm>
          <a:custGeom>
            <a:avLst/>
            <a:gdLst/>
            <a:ahLst/>
            <a:cxnLst/>
            <a:rect l="l" t="t" r="r" b="b"/>
            <a:pathLst>
              <a:path w="2767965" h="6858000">
                <a:moveTo>
                  <a:pt x="0" y="0"/>
                </a:moveTo>
                <a:lnTo>
                  <a:pt x="2767799" y="0"/>
                </a:lnTo>
                <a:lnTo>
                  <a:pt x="27677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C7F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35262" y="1697593"/>
            <a:ext cx="68707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400" b="1" spc="-10" dirty="0">
                <a:solidFill>
                  <a:srgbClr val="454F5B"/>
                </a:solidFill>
                <a:latin typeface="Arial"/>
                <a:cs typeface="Arial"/>
              </a:rPr>
              <a:t>‘’</a:t>
            </a:r>
            <a:endParaRPr sz="9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7398" y="1848099"/>
            <a:ext cx="772795" cy="772795"/>
          </a:xfrm>
          <a:custGeom>
            <a:avLst/>
            <a:gdLst/>
            <a:ahLst/>
            <a:cxnLst/>
            <a:rect l="l" t="t" r="r" b="b"/>
            <a:pathLst>
              <a:path w="772794" h="772794">
                <a:moveTo>
                  <a:pt x="0" y="0"/>
                </a:moveTo>
                <a:lnTo>
                  <a:pt x="772200" y="0"/>
                </a:lnTo>
                <a:lnTo>
                  <a:pt x="772200" y="772199"/>
                </a:lnTo>
                <a:lnTo>
                  <a:pt x="0" y="772199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454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38248" y="1662060"/>
            <a:ext cx="5589270" cy="294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0" spc="375" dirty="0">
                <a:latin typeface="Calibri"/>
                <a:cs typeface="Calibri"/>
              </a:rPr>
              <a:t>“</a:t>
            </a:r>
            <a:r>
              <a:rPr spc="375" dirty="0"/>
              <a:t>Semakin </a:t>
            </a:r>
            <a:r>
              <a:rPr spc="360" dirty="0"/>
              <a:t>tidak </a:t>
            </a:r>
            <a:r>
              <a:rPr spc="290" dirty="0"/>
              <a:t>kritis </a:t>
            </a:r>
            <a:r>
              <a:rPr spc="365" dirty="0"/>
              <a:t>lahan  </a:t>
            </a:r>
            <a:r>
              <a:rPr b="0" spc="350" dirty="0">
                <a:latin typeface="Calibri"/>
                <a:cs typeface="Calibri"/>
              </a:rPr>
              <a:t>(semakin </a:t>
            </a:r>
            <a:r>
              <a:rPr b="0" spc="415" dirty="0">
                <a:latin typeface="Calibri"/>
                <a:cs typeface="Calibri"/>
              </a:rPr>
              <a:t>meningkat</a:t>
            </a:r>
            <a:r>
              <a:rPr b="0" spc="-180" dirty="0">
                <a:latin typeface="Calibri"/>
                <a:cs typeface="Calibri"/>
              </a:rPr>
              <a:t> </a:t>
            </a:r>
            <a:r>
              <a:rPr b="0" spc="285" dirty="0">
                <a:latin typeface="Calibri"/>
                <a:cs typeface="Calibri"/>
              </a:rPr>
              <a:t>kualitas  </a:t>
            </a:r>
            <a:r>
              <a:rPr b="0" spc="295" dirty="0">
                <a:latin typeface="Calibri"/>
                <a:cs typeface="Calibri"/>
              </a:rPr>
              <a:t>lahan) </a:t>
            </a:r>
            <a:r>
              <a:rPr b="0" spc="405" dirty="0">
                <a:latin typeface="Calibri"/>
                <a:cs typeface="Calibri"/>
              </a:rPr>
              <a:t>cenderung </a:t>
            </a:r>
            <a:r>
              <a:rPr b="0" spc="270" dirty="0">
                <a:latin typeface="Calibri"/>
                <a:cs typeface="Calibri"/>
              </a:rPr>
              <a:t>diikuti  </a:t>
            </a:r>
            <a:r>
              <a:rPr b="0" spc="440" dirty="0">
                <a:latin typeface="Calibri"/>
                <a:cs typeface="Calibri"/>
              </a:rPr>
              <a:t>dengan </a:t>
            </a:r>
            <a:r>
              <a:rPr spc="434" dirty="0"/>
              <a:t>meningkatnya  </a:t>
            </a:r>
            <a:r>
              <a:rPr spc="345" dirty="0"/>
              <a:t>produktivitas</a:t>
            </a:r>
            <a:r>
              <a:rPr spc="165" dirty="0"/>
              <a:t> </a:t>
            </a:r>
            <a:r>
              <a:rPr spc="285" dirty="0"/>
              <a:t>lahan</a:t>
            </a:r>
            <a:r>
              <a:rPr b="0" spc="285" dirty="0">
                <a:latin typeface="Calibri"/>
                <a:cs typeface="Calibri"/>
              </a:rPr>
              <a:t>”</a:t>
            </a:r>
          </a:p>
          <a:p>
            <a:pPr marL="2572385">
              <a:lnSpc>
                <a:spcPct val="100000"/>
              </a:lnSpc>
              <a:spcBef>
                <a:spcPts val="2145"/>
              </a:spcBef>
            </a:pPr>
            <a:r>
              <a:rPr sz="2400" b="0" spc="204" dirty="0">
                <a:latin typeface="Calibri"/>
                <a:cs typeface="Calibri"/>
              </a:rPr>
              <a:t>(Sitorus </a:t>
            </a:r>
            <a:r>
              <a:rPr sz="2400" b="0" spc="210" dirty="0">
                <a:latin typeface="Calibri"/>
                <a:cs typeface="Calibri"/>
              </a:rPr>
              <a:t>et </a:t>
            </a:r>
            <a:r>
              <a:rPr sz="2400" b="0" spc="85" dirty="0">
                <a:latin typeface="Calibri"/>
                <a:cs typeface="Calibri"/>
              </a:rPr>
              <a:t>al.</a:t>
            </a:r>
            <a:r>
              <a:rPr sz="2400" b="0" spc="-200" dirty="0">
                <a:latin typeface="Calibri"/>
                <a:cs typeface="Calibri"/>
              </a:rPr>
              <a:t> </a:t>
            </a:r>
            <a:r>
              <a:rPr sz="2400" b="0" spc="120" dirty="0">
                <a:latin typeface="Calibri"/>
                <a:cs typeface="Calibri"/>
              </a:rPr>
              <a:t>2010)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40" dirty="0">
                <a:solidFill>
                  <a:srgbClr val="738498"/>
                </a:solidFill>
              </a:rPr>
              <a:t>9</a:t>
            </a:fld>
            <a:endParaRPr spc="40" dirty="0">
              <a:solidFill>
                <a:srgbClr val="73849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608</Words>
  <Application>Microsoft Office PowerPoint</Application>
  <PresentationFormat>On-screen Show (4:3)</PresentationFormat>
  <Paragraphs>162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MS PGothic</vt:lpstr>
      <vt:lpstr>Arial</vt:lpstr>
      <vt:lpstr>Calibri</vt:lpstr>
      <vt:lpstr>Times New Roman</vt:lpstr>
      <vt:lpstr>Verdana</vt:lpstr>
      <vt:lpstr>Office Theme</vt:lpstr>
      <vt:lpstr>Identifikasi Lahan Kritis Sebagai  Alternatif Sentra Produksi  Tanaman Hortikultura di Jawa  Tengah dengan Pendekatan  Clustering Partitioning Around Medoid</vt:lpstr>
      <vt:lpstr>Pendahuluan</vt:lpstr>
      <vt:lpstr>Peta Negara Kesatuan Republik  Indonesia</vt:lpstr>
      <vt:lpstr>1.913.578,68 km2 Luas daratan Indonesia (BPS 2017)</vt:lpstr>
      <vt:lpstr>Dampak perkembangan penduduk  (Fandeli et al. 2008)</vt:lpstr>
      <vt:lpstr>Lahan kritis?</vt:lpstr>
      <vt:lpstr>Hortikultura?</vt:lpstr>
      <vt:lpstr>Produk Hortikultura</vt:lpstr>
      <vt:lpstr>“Semakin tidak kritis lahan  (semakin meningkat kualitas  lahan) cenderung diikuti  dengan meningkatnya  produktivitas lahan” (Sitorus et al. 2010)</vt:lpstr>
      <vt:lpstr>Kami akan ...</vt:lpstr>
      <vt:lpstr>‘’</vt:lpstr>
      <vt:lpstr>Batasan</vt:lpstr>
      <vt:lpstr>Metode dan  Tahapan  Penelitian</vt:lpstr>
      <vt:lpstr>Lingkungan Pengembangan</vt:lpstr>
      <vt:lpstr>Dataset</vt:lpstr>
      <vt:lpstr>Desain Implementasi</vt:lpstr>
      <vt:lpstr>PowerPoint Presentation</vt:lpstr>
      <vt:lpstr>Eksplorasi Data</vt:lpstr>
      <vt:lpstr>Boxplot variabel dataset sebelum scaling</vt:lpstr>
      <vt:lpstr>Boxplot variabel labu siam</vt:lpstr>
      <vt:lpstr>Boxplot variabel dataset sesudah scaling</vt:lpstr>
      <vt:lpstr>Partitioning Around Medoids</vt:lpstr>
      <vt:lpstr>PowerPoint Presentation</vt:lpstr>
      <vt:lpstr>Nilai Uji Hopkins</vt:lpstr>
      <vt:lpstr>PowerPoint Presentation</vt:lpstr>
      <vt:lpstr>PowerPoint Presentation</vt:lpstr>
      <vt:lpstr>PowerPoint Presentation</vt:lpstr>
      <vt:lpstr>Data Spasial</vt:lpstr>
      <vt:lpstr>Data Spasial +  Hasil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Penutup</vt:lpstr>
      <vt:lpstr>Simpulan</vt:lpstr>
      <vt:lpstr>Saran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Identifikasi Lahan Kritis Sebagai  Alternatif Sentra Produksi  Tanaman Hortikultura di Jawa  Tengah dengan Pendekatan  Clustering Partitioning Around Medoid</dc:title>
  <cp:lastModifiedBy>Willyam Willyam</cp:lastModifiedBy>
  <cp:revision>1</cp:revision>
  <dcterms:created xsi:type="dcterms:W3CDTF">2018-11-17T17:28:43Z</dcterms:created>
  <dcterms:modified xsi:type="dcterms:W3CDTF">2020-08-31T06:42:24Z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